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sldIdLst>
    <p:sldId id="256" r:id="rId2"/>
    <p:sldId id="257" r:id="rId3"/>
    <p:sldId id="258" r:id="rId4"/>
    <p:sldId id="259" r:id="rId5"/>
    <p:sldId id="297" r:id="rId6"/>
    <p:sldId id="262" r:id="rId7"/>
    <p:sldId id="298" r:id="rId8"/>
    <p:sldId id="299" r:id="rId9"/>
    <p:sldId id="266" r:id="rId10"/>
    <p:sldId id="300" r:id="rId11"/>
    <p:sldId id="267" r:id="rId12"/>
    <p:sldId id="268"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301" r:id="rId29"/>
    <p:sldId id="286" r:id="rId30"/>
    <p:sldId id="302" r:id="rId31"/>
    <p:sldId id="287" r:id="rId32"/>
    <p:sldId id="288" r:id="rId33"/>
    <p:sldId id="289" r:id="rId34"/>
    <p:sldId id="290" r:id="rId35"/>
    <p:sldId id="303" r:id="rId36"/>
    <p:sldId id="295" r:id="rId37"/>
    <p:sldId id="305" r:id="rId38"/>
    <p:sldId id="304" r:id="rId39"/>
    <p:sldId id="292" r:id="rId40"/>
    <p:sldId id="296" r:id="rId41"/>
    <p:sldId id="293" r:id="rId42"/>
    <p:sldId id="294" r:id="rId43"/>
    <p:sldId id="260" r:id="rId44"/>
    <p:sldId id="263" r:id="rId4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94660"/>
  </p:normalViewPr>
  <p:slideViewPr>
    <p:cSldViewPr snapToGrid="0">
      <p:cViewPr varScale="1">
        <p:scale>
          <a:sx n="114" d="100"/>
          <a:sy n="114" d="100"/>
        </p:scale>
        <p:origin x="126"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jpg>
</file>

<file path=ppt/media/image2.png>
</file>

<file path=ppt/media/image3.jpg>
</file>

<file path=ppt/media/image4.jpg>
</file>

<file path=ppt/media/image5.PNG>
</file>

<file path=ppt/media/image6.PN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l-PL"/>
              <a:t>Kliknij, aby edytować styl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D200B3F0-A9BC-48CE-8EB6-ECE965069900}" type="datetimeFigureOut">
              <a:rPr lang="en-US" smtClean="0"/>
              <a:pPr/>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464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19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ytuł pionowy i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257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8844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l-PL"/>
              <a:t>Kliknij, aby edytować styl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324507B7-F2DC-4B2C-B14D-58A9766807A2}"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4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smtClean="0"/>
              <a:t>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7135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09728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21792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smtClean="0"/>
              <a:t>11/7/2022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3925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smtClean="0"/>
              <a:t>11/7/2022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80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03D2D6-FCC2-425A-A4A7-8058E8C01CB1}" type="datetimeFigureOut">
              <a:rPr lang="en-US" smtClean="0"/>
              <a:t>11/7/2022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487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l-PL"/>
              <a:t>Kliknij, aby edytować styl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8CF2683-E6E7-4CC3-9EEE-7854DD4F3545}" type="datetimeFigureOut">
              <a:rPr lang="en-US" smtClean="0"/>
              <a:t>11/7/2022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764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7E120F81-B39D-4CBB-8BF3-5D6E395D0F72}" type="datetimeFigureOut">
              <a:rPr lang="en-US" smtClean="0"/>
              <a:t>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6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l-PL"/>
              <a:t>Kliknij, aby edytować styl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64B320A-89BA-47B2-A525-92E8D10B06E4}" type="datetimeFigureOut">
              <a:rPr lang="en-US" smtClean="0"/>
              <a:t>11/7/2022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58171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atatracker.ietf.org/doc/html/rfc8829"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rfc-editor.org/rfc/rfc8445"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rfc-editor.org/rfc/rfc4787"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tools.ietf.org/html/rfc8445"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www.rfc-editor.org/rfc/rfc8489"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8" Type="http://schemas.openxmlformats.org/officeDocument/2006/relationships/hyperlink" Target="https://webrtcforthecurious.com/" TargetMode="External"/><Relationship Id="rId3" Type="http://schemas.openxmlformats.org/officeDocument/2006/relationships/hyperlink" Target="https://datatracker.ietf.org/doc/html/rfc5766#section-2.5" TargetMode="External"/><Relationship Id="rId7" Type="http://schemas.openxmlformats.org/officeDocument/2006/relationships/hyperlink" Target="https://www.geeksforgeeks.org/" TargetMode="External"/><Relationship Id="rId2" Type="http://schemas.openxmlformats.org/officeDocument/2006/relationships/hyperlink" Target="https://en.wikipedia.org/wiki/WebRTC" TargetMode="External"/><Relationship Id="rId1" Type="http://schemas.openxmlformats.org/officeDocument/2006/relationships/slideLayout" Target="../slideLayouts/slideLayout2.xml"/><Relationship Id="rId6" Type="http://schemas.openxmlformats.org/officeDocument/2006/relationships/hyperlink" Target="https://datatracker.ietf.org/doc/html/rfc5128" TargetMode="External"/><Relationship Id="rId5" Type="http://schemas.openxmlformats.org/officeDocument/2006/relationships/hyperlink" Target="https://datatracker.ietf.org/doc/html/rfc5245" TargetMode="External"/><Relationship Id="rId4" Type="http://schemas.openxmlformats.org/officeDocument/2006/relationships/hyperlink" Target="https://datatracker.ietf.org/doc/html/rfc5389" TargetMode="External"/><Relationship Id="rId9" Type="http://schemas.openxmlformats.org/officeDocument/2006/relationships/hyperlink" Target="mailto:lukasz.pyrzyk@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rfc-editor.org/rfc/rfc4566"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4A32B56-C16B-4CF6-9EC0-A1EB51FE4105}"/>
              </a:ext>
            </a:extLst>
          </p:cNvPr>
          <p:cNvSpPr>
            <a:spLocks noGrp="1"/>
          </p:cNvSpPr>
          <p:nvPr>
            <p:ph type="ctrTitle"/>
          </p:nvPr>
        </p:nvSpPr>
        <p:spPr/>
        <p:txBody>
          <a:bodyPr/>
          <a:lstStyle/>
          <a:p>
            <a:endParaRPr lang="en-GB" dirty="0"/>
          </a:p>
        </p:txBody>
      </p:sp>
      <p:sp>
        <p:nvSpPr>
          <p:cNvPr id="3" name="Podtytuł 2">
            <a:extLst>
              <a:ext uri="{FF2B5EF4-FFF2-40B4-BE49-F238E27FC236}">
                <a16:creationId xmlns:a16="http://schemas.microsoft.com/office/drawing/2014/main" id="{EBED3F09-8965-4AFB-8918-F430A09C33D1}"/>
              </a:ext>
            </a:extLst>
          </p:cNvPr>
          <p:cNvSpPr>
            <a:spLocks noGrp="1"/>
          </p:cNvSpPr>
          <p:nvPr>
            <p:ph type="subTitle" idx="1"/>
          </p:nvPr>
        </p:nvSpPr>
        <p:spPr/>
        <p:txBody>
          <a:bodyPr/>
          <a:lstStyle/>
          <a:p>
            <a:r>
              <a:rPr lang="pl-PL" cap="none" dirty="0">
                <a:solidFill>
                  <a:schemeClr val="tx1"/>
                </a:solidFill>
                <a:latin typeface="Times New Roman" panose="02020603050405020304" pitchFamily="18" charset="0"/>
                <a:cs typeface="Times New Roman" panose="02020603050405020304" pitchFamily="18" charset="0"/>
              </a:rPr>
              <a:t>Łukasz Pyrzyk</a:t>
            </a:r>
          </a:p>
          <a:p>
            <a:r>
              <a:rPr lang="pl-PL" cap="none" dirty="0">
                <a:solidFill>
                  <a:schemeClr val="tx1"/>
                </a:solidFill>
                <a:latin typeface="Times New Roman" panose="02020603050405020304" pitchFamily="18" charset="0"/>
                <a:cs typeface="Times New Roman" panose="02020603050405020304" pitchFamily="18" charset="0"/>
              </a:rPr>
              <a:t>@</a:t>
            </a:r>
            <a:r>
              <a:rPr lang="pl-PL" cap="none" dirty="0" err="1">
                <a:solidFill>
                  <a:schemeClr val="tx1"/>
                </a:solidFill>
                <a:latin typeface="Times New Roman" panose="02020603050405020304" pitchFamily="18" charset="0"/>
                <a:cs typeface="Times New Roman" panose="02020603050405020304" pitchFamily="18" charset="0"/>
              </a:rPr>
              <a:t>lukaszpyrzyk</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5" name="Obraz 4">
            <a:extLst>
              <a:ext uri="{FF2B5EF4-FFF2-40B4-BE49-F238E27FC236}">
                <a16:creationId xmlns:a16="http://schemas.microsoft.com/office/drawing/2014/main" id="{A418CB7B-F0FA-4748-9798-626FF27F144D}"/>
              </a:ext>
            </a:extLst>
          </p:cNvPr>
          <p:cNvPicPr>
            <a:picLocks noChangeAspect="1"/>
          </p:cNvPicPr>
          <p:nvPr/>
        </p:nvPicPr>
        <p:blipFill>
          <a:blip r:embed="rId2"/>
          <a:stretch>
            <a:fillRect/>
          </a:stretch>
        </p:blipFill>
        <p:spPr>
          <a:xfrm>
            <a:off x="1097280" y="1099297"/>
            <a:ext cx="9350688" cy="17435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27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It is a protocol based on key/value pairs, with a newline after each value</a:t>
            </a:r>
            <a:endParaRPr lang="pl-PL" dirty="0"/>
          </a:p>
          <a:p>
            <a:pPr algn="just">
              <a:buFont typeface="Wingdings" panose="05000000000000000000" pitchFamily="2" charset="2"/>
              <a:buChar char="v"/>
            </a:pPr>
            <a:r>
              <a:rPr lang="en-GB" dirty="0"/>
              <a:t>It is similar to the well-known INI file</a:t>
            </a:r>
            <a:endParaRPr lang="pl-PL" dirty="0"/>
          </a:p>
          <a:p>
            <a:pPr algn="just">
              <a:buFont typeface="Wingdings" panose="05000000000000000000" pitchFamily="2" charset="2"/>
              <a:buChar char="v"/>
            </a:pPr>
            <a:r>
              <a:rPr lang="en-GB" dirty="0"/>
              <a:t>A single SDP message contains zero or more Media Descriptors. Media Descriptor usually maps a single stream of data. So if we want to describe 2 video streams and 2 audio streams, SDP would have 4 Media Descriptors.</a:t>
            </a:r>
            <a:endParaRPr lang="pl-PL" dirty="0"/>
          </a:p>
          <a:p>
            <a:pPr algn="just">
              <a:buFont typeface="Wingdings" panose="05000000000000000000" pitchFamily="2" charset="2"/>
              <a:buChar char="v"/>
            </a:pPr>
            <a:r>
              <a:rPr lang="en-GB" dirty="0"/>
              <a:t>Every line in a SDP will start with a single character, this is your key. It will then be followed by an equal sign. Everything after that equal sign is the value. After the value is complete, we will have a new line</a:t>
            </a:r>
            <a:endParaRPr lang="pl-PL" dirty="0"/>
          </a:p>
          <a:p>
            <a:pPr algn="just">
              <a:buFont typeface="Wingdings" panose="05000000000000000000" pitchFamily="2" charset="2"/>
              <a:buChar char="v"/>
            </a:pPr>
            <a:r>
              <a:rPr lang="en-GB" dirty="0"/>
              <a:t>The Session Description Protocol defines all the valid keys. You can only use letters for keys as defined in the protocol.</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24654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4" name="Rectangle 1">
            <a:extLst>
              <a:ext uri="{FF2B5EF4-FFF2-40B4-BE49-F238E27FC236}">
                <a16:creationId xmlns:a16="http://schemas.microsoft.com/office/drawing/2014/main" id="{432D2245-F802-4CA1-B13C-0132707F8266}"/>
              </a:ext>
            </a:extLst>
          </p:cNvPr>
          <p:cNvSpPr>
            <a:spLocks noGrp="1" noChangeArrowheads="1"/>
          </p:cNvSpPr>
          <p:nvPr>
            <p:ph idx="1"/>
          </p:nvPr>
        </p:nvSpPr>
        <p:spPr bwMode="auto">
          <a:xfrm>
            <a:off x="5021263" y="2363569"/>
            <a:ext cx="1717137" cy="646331"/>
          </a:xfrm>
          <a:prstGeom prst="rect">
            <a:avLst/>
          </a:prstGeom>
          <a:solidFill>
            <a:schemeClr val="accent1"/>
          </a:solidFill>
          <a:ln>
            <a:noFill/>
          </a:ln>
          <a:effectLst/>
          <a:ex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a:solidFill>
                  <a:schemeClr val="tx1"/>
                </a:solidFill>
                <a:latin typeface="Arial" panose="020B0604020202020204" pitchFamily="34" charset="0"/>
              </a:rPr>
              <a:t>hello-</a:t>
            </a:r>
            <a:r>
              <a:rPr lang="pl-PL" altLang="en-US" sz="1800" dirty="0" err="1">
                <a:solidFill>
                  <a:schemeClr val="tx1"/>
                </a:solidFill>
                <a:latin typeface="Arial" panose="020B0604020202020204" pitchFamily="34" charset="0"/>
              </a:rPr>
              <a:t>world</a:t>
            </a:r>
            <a:endParaRPr lang="en-US" altLang="en-US" sz="1800" dirty="0">
              <a:solidFill>
                <a:schemeClr val="tx1"/>
              </a:solidFill>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err="1">
                <a:solidFill>
                  <a:schemeClr val="tx1"/>
                </a:solidFill>
                <a:latin typeface="Arial" panose="020B0604020202020204" pitchFamily="34" charset="0"/>
              </a:rPr>
              <a:t>lorem-ipsum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Symbol zastępczy zawartości 2">
            <a:extLst>
              <a:ext uri="{FF2B5EF4-FFF2-40B4-BE49-F238E27FC236}">
                <a16:creationId xmlns:a16="http://schemas.microsoft.com/office/drawing/2014/main" id="{45F58900-DE07-4885-9043-EE03BBABFABD}"/>
              </a:ext>
            </a:extLst>
          </p:cNvPr>
          <p:cNvSpPr txBox="1">
            <a:spLocks/>
          </p:cNvSpPr>
          <p:nvPr/>
        </p:nvSpPr>
        <p:spPr>
          <a:xfrm>
            <a:off x="1097280" y="3009900"/>
            <a:ext cx="10058400" cy="28591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br>
              <a:rPr lang="pl-PL" dirty="0"/>
            </a:br>
            <a:r>
              <a:rPr lang="pl-PL" dirty="0"/>
              <a:t>The </a:t>
            </a:r>
            <a:r>
              <a:rPr lang="pl-PL" dirty="0" err="1"/>
              <a:t>given</a:t>
            </a:r>
            <a:r>
              <a:rPr lang="pl-PL" dirty="0"/>
              <a:t> SDP </a:t>
            </a:r>
            <a:r>
              <a:rPr lang="pl-PL" dirty="0" err="1"/>
              <a:t>has</a:t>
            </a:r>
            <a:r>
              <a:rPr lang="pl-PL" dirty="0"/>
              <a:t> </a:t>
            </a:r>
            <a:r>
              <a:rPr lang="pl-PL" dirty="0" err="1"/>
              <a:t>two</a:t>
            </a:r>
            <a:r>
              <a:rPr lang="pl-PL" dirty="0"/>
              <a:t> lines:</a:t>
            </a:r>
          </a:p>
          <a:p>
            <a:pPr algn="just">
              <a:buFont typeface="Wingdings" panose="05000000000000000000" pitchFamily="2" charset="2"/>
              <a:buChar char="v"/>
            </a:pPr>
            <a:r>
              <a:rPr lang="pl-PL" dirty="0"/>
              <a:t>First </a:t>
            </a:r>
            <a:r>
              <a:rPr lang="pl-PL" dirty="0" err="1"/>
              <a:t>line</a:t>
            </a:r>
            <a:r>
              <a:rPr lang="pl-PL" dirty="0"/>
              <a:t> </a:t>
            </a:r>
            <a:r>
              <a:rPr lang="pl-PL" dirty="0" err="1"/>
              <a:t>has</a:t>
            </a:r>
            <a:r>
              <a:rPr lang="pl-PL" dirty="0"/>
              <a:t> </a:t>
            </a:r>
            <a:r>
              <a:rPr lang="pl-PL" dirty="0" err="1"/>
              <a:t>key</a:t>
            </a:r>
            <a:r>
              <a:rPr lang="pl-PL" dirty="0"/>
              <a:t> „a” with </a:t>
            </a:r>
            <a:r>
              <a:rPr lang="pl-PL" dirty="0" err="1"/>
              <a:t>value</a:t>
            </a:r>
            <a:r>
              <a:rPr lang="pl-PL" dirty="0"/>
              <a:t> „hello-</a:t>
            </a:r>
            <a:r>
              <a:rPr lang="pl-PL" dirty="0" err="1"/>
              <a:t>world</a:t>
            </a:r>
            <a:r>
              <a:rPr lang="pl-PL" dirty="0"/>
              <a:t>”</a:t>
            </a:r>
          </a:p>
          <a:p>
            <a:pPr algn="just">
              <a:buFont typeface="Wingdings" panose="05000000000000000000" pitchFamily="2" charset="2"/>
              <a:buChar char="v"/>
            </a:pPr>
            <a:r>
              <a:rPr lang="pl-PL" dirty="0"/>
              <a:t>Second </a:t>
            </a:r>
            <a:r>
              <a:rPr lang="pl-PL" dirty="0" err="1"/>
              <a:t>line</a:t>
            </a:r>
            <a:r>
              <a:rPr lang="pl-PL" dirty="0"/>
              <a:t> </a:t>
            </a:r>
            <a:r>
              <a:rPr lang="pl-PL" dirty="0" err="1"/>
              <a:t>has</a:t>
            </a:r>
            <a:r>
              <a:rPr lang="pl-PL" dirty="0"/>
              <a:t> </a:t>
            </a:r>
            <a:r>
              <a:rPr lang="pl-PL" dirty="0" err="1"/>
              <a:t>key</a:t>
            </a:r>
            <a:r>
              <a:rPr lang="pl-PL" dirty="0"/>
              <a:t> „a” with </a:t>
            </a:r>
            <a:r>
              <a:rPr lang="pl-PL" dirty="0" err="1"/>
              <a:t>value</a:t>
            </a:r>
            <a:r>
              <a:rPr lang="pl-PL" dirty="0"/>
              <a:t> „</a:t>
            </a:r>
            <a:r>
              <a:rPr lang="pl-PL" dirty="0" err="1"/>
              <a:t>lorem-ipsum</a:t>
            </a:r>
            <a:r>
              <a:rPr lang="pl-PL" dirty="0"/>
              <a:t>”</a:t>
            </a:r>
          </a:p>
          <a:p>
            <a:pPr algn="just">
              <a:buFontTx/>
              <a:buChar char="-"/>
            </a:pPr>
            <a:endParaRPr lang="pl-PL" dirty="0"/>
          </a:p>
          <a:p>
            <a:pPr marL="0" indent="0" algn="just">
              <a:buNone/>
            </a:pPr>
            <a:r>
              <a:rPr lang="pl-PL" dirty="0"/>
              <a:t>„a” </a:t>
            </a:r>
            <a:r>
              <a:rPr lang="pl-PL" dirty="0" err="1"/>
              <a:t>describes</a:t>
            </a:r>
            <a:r>
              <a:rPr lang="pl-PL" dirty="0"/>
              <a:t> </a:t>
            </a:r>
            <a:r>
              <a:rPr lang="pl-PL" dirty="0" err="1"/>
              <a:t>atribute</a:t>
            </a:r>
            <a:r>
              <a:rPr lang="pl-PL" dirty="0"/>
              <a:t> </a:t>
            </a:r>
            <a:r>
              <a:rPr lang="pl-PL" dirty="0" err="1"/>
              <a:t>property</a:t>
            </a:r>
            <a:r>
              <a:rPr lang="pl-PL" dirty="0"/>
              <a:t>, a </a:t>
            </a:r>
            <a:r>
              <a:rPr lang="pl-PL" dirty="0" err="1"/>
              <a:t>simple</a:t>
            </a:r>
            <a:r>
              <a:rPr lang="pl-PL" dirty="0"/>
              <a:t> </a:t>
            </a:r>
            <a:r>
              <a:rPr lang="pl-PL" dirty="0" err="1"/>
              <a:t>text</a:t>
            </a:r>
            <a:r>
              <a:rPr lang="pl-PL" dirty="0"/>
              <a:t> field. It </a:t>
            </a:r>
            <a:r>
              <a:rPr lang="pl-PL" dirty="0" err="1"/>
              <a:t>is</a:t>
            </a:r>
            <a:r>
              <a:rPr lang="pl-PL" dirty="0"/>
              <a:t> the most </a:t>
            </a:r>
            <a:r>
              <a:rPr lang="pl-PL" dirty="0" err="1"/>
              <a:t>commonly</a:t>
            </a:r>
            <a:r>
              <a:rPr lang="pl-PL" dirty="0"/>
              <a:t> </a:t>
            </a:r>
            <a:r>
              <a:rPr lang="pl-PL" dirty="0" err="1"/>
              <a:t>used</a:t>
            </a:r>
            <a:r>
              <a:rPr lang="pl-PL" dirty="0"/>
              <a:t> </a:t>
            </a:r>
            <a:r>
              <a:rPr lang="pl-PL" dirty="0" err="1"/>
              <a:t>key</a:t>
            </a:r>
            <a:endParaRPr lang="en-GB" dirty="0"/>
          </a:p>
        </p:txBody>
      </p:sp>
    </p:spTree>
    <p:extLst>
      <p:ext uri="{BB962C8B-B14F-4D97-AF65-F5344CB8AC3E}">
        <p14:creationId xmlns:p14="http://schemas.microsoft.com/office/powerpoint/2010/main" val="3073587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pl-PL" dirty="0" err="1"/>
              <a:t>WebRTC</a:t>
            </a:r>
            <a:r>
              <a:rPr lang="pl-PL" dirty="0"/>
              <a:t> </a:t>
            </a:r>
            <a:r>
              <a:rPr lang="pl-PL" dirty="0" err="1"/>
              <a:t>uses</a:t>
            </a:r>
            <a:r>
              <a:rPr lang="pl-PL" dirty="0"/>
              <a:t> </a:t>
            </a:r>
            <a:r>
              <a:rPr lang="pl-PL" dirty="0" err="1"/>
              <a:t>only</a:t>
            </a:r>
            <a:r>
              <a:rPr lang="pl-PL" dirty="0"/>
              <a:t> a </a:t>
            </a:r>
            <a:r>
              <a:rPr lang="pl-PL" dirty="0" err="1"/>
              <a:t>few</a:t>
            </a:r>
            <a:r>
              <a:rPr lang="pl-PL" dirty="0"/>
              <a:t> SDP </a:t>
            </a:r>
            <a:r>
              <a:rPr lang="pl-PL" dirty="0" err="1"/>
              <a:t>keys</a:t>
            </a:r>
            <a:r>
              <a:rPr lang="pl-PL" dirty="0"/>
              <a:t> </a:t>
            </a:r>
            <a:r>
              <a:rPr lang="pl-PL" dirty="0" err="1"/>
              <a:t>described</a:t>
            </a:r>
            <a:r>
              <a:rPr lang="pl-PL" dirty="0"/>
              <a:t> in the </a:t>
            </a:r>
            <a:r>
              <a:rPr lang="fr-FR" dirty="0"/>
              <a:t> JavaScript Session Establishment Protocol (JSEP)</a:t>
            </a:r>
            <a:r>
              <a:rPr lang="pl-PL" dirty="0"/>
              <a:t>  </a:t>
            </a:r>
            <a:r>
              <a:rPr lang="pl-PL" dirty="0" err="1"/>
              <a:t>described</a:t>
            </a:r>
            <a:r>
              <a:rPr lang="pl-PL" dirty="0"/>
              <a:t> in the </a:t>
            </a:r>
            <a:r>
              <a:rPr lang="pl-PL" dirty="0">
                <a:hlinkClick r:id="rId2"/>
              </a:rPr>
              <a:t>RFC 8829</a:t>
            </a:r>
            <a:endParaRPr lang="pl-PL" dirty="0"/>
          </a:p>
          <a:p>
            <a:pPr algn="just">
              <a:buFont typeface="Wingdings" panose="05000000000000000000" pitchFamily="2" charset="2"/>
              <a:buChar char="v"/>
            </a:pPr>
            <a:r>
              <a:rPr lang="pl-PL" dirty="0" err="1"/>
              <a:t>These</a:t>
            </a:r>
            <a:r>
              <a:rPr lang="pl-PL" dirty="0"/>
              <a:t> </a:t>
            </a:r>
            <a:r>
              <a:rPr lang="pl-PL" dirty="0" err="1"/>
              <a:t>keys</a:t>
            </a:r>
            <a:r>
              <a:rPr lang="pl-PL" dirty="0"/>
              <a:t> </a:t>
            </a:r>
            <a:r>
              <a:rPr lang="pl-PL" dirty="0" err="1"/>
              <a:t>are</a:t>
            </a:r>
            <a:r>
              <a:rPr lang="pl-PL" dirty="0"/>
              <a:t>:</a:t>
            </a:r>
          </a:p>
          <a:p>
            <a:pPr lvl="1" algn="just">
              <a:buFont typeface="Wingdings" panose="05000000000000000000" pitchFamily="2" charset="2"/>
              <a:buChar char="v"/>
            </a:pPr>
            <a:r>
              <a:rPr lang="pl-PL" dirty="0"/>
              <a:t> </a:t>
            </a:r>
            <a:r>
              <a:rPr lang="en-GB" dirty="0"/>
              <a:t>v - Version, should be equal to 0.</a:t>
            </a:r>
            <a:endParaRPr lang="pl-PL" dirty="0"/>
          </a:p>
          <a:p>
            <a:pPr lvl="1" algn="just">
              <a:buFont typeface="Wingdings" panose="05000000000000000000" pitchFamily="2" charset="2"/>
              <a:buChar char="v"/>
            </a:pPr>
            <a:r>
              <a:rPr lang="pl-PL" dirty="0"/>
              <a:t> </a:t>
            </a:r>
            <a:r>
              <a:rPr lang="en-GB" dirty="0"/>
              <a:t>o - Origin, contains a unique ID useful for renegotiations.</a:t>
            </a:r>
            <a:endParaRPr lang="pl-PL" dirty="0"/>
          </a:p>
          <a:p>
            <a:pPr lvl="1" algn="just">
              <a:buFont typeface="Wingdings" panose="05000000000000000000" pitchFamily="2" charset="2"/>
              <a:buChar char="v"/>
            </a:pPr>
            <a:r>
              <a:rPr lang="pl-PL" dirty="0"/>
              <a:t> </a:t>
            </a:r>
            <a:r>
              <a:rPr lang="en-GB" dirty="0"/>
              <a:t>s - Session Name, should be equal to -.</a:t>
            </a:r>
            <a:endParaRPr lang="pl-PL" dirty="0"/>
          </a:p>
          <a:p>
            <a:pPr lvl="1" algn="just">
              <a:buFont typeface="Wingdings" panose="05000000000000000000" pitchFamily="2" charset="2"/>
              <a:buChar char="v"/>
            </a:pPr>
            <a:r>
              <a:rPr lang="pl-PL" dirty="0"/>
              <a:t> </a:t>
            </a:r>
            <a:r>
              <a:rPr lang="en-GB" dirty="0"/>
              <a:t>t - Timing, should be equal to 0 0.</a:t>
            </a:r>
            <a:endParaRPr lang="pl-PL" dirty="0"/>
          </a:p>
          <a:p>
            <a:pPr lvl="1" algn="just">
              <a:buFont typeface="Wingdings" panose="05000000000000000000" pitchFamily="2" charset="2"/>
              <a:buChar char="v"/>
            </a:pPr>
            <a:r>
              <a:rPr lang="pl-PL" dirty="0"/>
              <a:t> </a:t>
            </a:r>
            <a:r>
              <a:rPr lang="en-GB" dirty="0"/>
              <a:t>m - Media Description (m=&lt;media&gt; &lt;port&gt; &lt;proto&gt; &lt;</a:t>
            </a:r>
            <a:r>
              <a:rPr lang="en-GB" dirty="0" err="1"/>
              <a:t>fmt</a:t>
            </a:r>
            <a:r>
              <a:rPr lang="en-GB" dirty="0"/>
              <a:t>&gt; ...), </a:t>
            </a:r>
            <a:r>
              <a:rPr lang="pl-PL" dirty="0" err="1"/>
              <a:t>describes</a:t>
            </a:r>
            <a:r>
              <a:rPr lang="pl-PL" dirty="0"/>
              <a:t> the </a:t>
            </a:r>
            <a:r>
              <a:rPr lang="pl-PL" dirty="0" err="1"/>
              <a:t>stream</a:t>
            </a:r>
            <a:endParaRPr lang="pl-PL" dirty="0"/>
          </a:p>
          <a:p>
            <a:pPr lvl="1" algn="just">
              <a:buFont typeface="Wingdings" panose="05000000000000000000" pitchFamily="2" charset="2"/>
              <a:buChar char="v"/>
            </a:pPr>
            <a:r>
              <a:rPr lang="pl-PL" dirty="0"/>
              <a:t> </a:t>
            </a:r>
            <a:r>
              <a:rPr lang="en-GB" dirty="0"/>
              <a:t>a - Attribute, a free text field. </a:t>
            </a:r>
            <a:endParaRPr lang="pl-PL" dirty="0"/>
          </a:p>
          <a:p>
            <a:pPr lvl="1" algn="just">
              <a:buFont typeface="Wingdings" panose="05000000000000000000" pitchFamily="2" charset="2"/>
              <a:buChar char="v"/>
            </a:pPr>
            <a:r>
              <a:rPr lang="pl-PL" dirty="0"/>
              <a:t> </a:t>
            </a:r>
            <a:r>
              <a:rPr lang="en-GB" dirty="0"/>
              <a:t>c - Connection Data, should be equal to IN IP4 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037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media </a:t>
            </a:r>
            <a:r>
              <a:rPr lang="pl-PL" dirty="0" err="1">
                <a:solidFill>
                  <a:schemeClr val="tx1"/>
                </a:solidFill>
              </a:rPr>
              <a:t>descriptors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3220720" cy="4008966"/>
          </a:xfrm>
        </p:spPr>
        <p:txBody>
          <a:bodyPr>
            <a:normAutofit/>
          </a:bodyPr>
          <a:lstStyle/>
          <a:p>
            <a:pPr marL="0" indent="0" algn="just">
              <a:buNone/>
            </a:pPr>
            <a:endParaRPr lang="pl-PL" dirty="0"/>
          </a:p>
          <a:p>
            <a:pPr marL="0" indent="0" algn="just">
              <a:buNone/>
            </a:pPr>
            <a:r>
              <a:rPr lang="en-GB" dirty="0"/>
              <a:t>v=0</a:t>
            </a:r>
          </a:p>
          <a:p>
            <a:pPr marL="0" indent="0" algn="just">
              <a:buNone/>
            </a:pPr>
            <a:r>
              <a:rPr lang="en-GB" dirty="0"/>
              <a:t>m=audio 4000 RTP/AVP 111</a:t>
            </a:r>
          </a:p>
          <a:p>
            <a:pPr marL="0" indent="0" algn="just">
              <a:buNone/>
            </a:pPr>
            <a:r>
              <a:rPr lang="en-GB" dirty="0"/>
              <a:t>a=rtpmap:111 OPUS/48000/2</a:t>
            </a:r>
          </a:p>
          <a:p>
            <a:pPr marL="0" indent="0" algn="just">
              <a:buNone/>
            </a:pPr>
            <a:r>
              <a:rPr lang="en-GB" dirty="0"/>
              <a:t>m=video 4000 RTP/AVP 96</a:t>
            </a:r>
          </a:p>
          <a:p>
            <a:pPr marL="0" indent="0" algn="just">
              <a:buNone/>
            </a:pPr>
            <a:r>
              <a:rPr lang="en-GB" dirty="0"/>
              <a:t>a=rtpmap:96 VP8/90000</a:t>
            </a:r>
          </a:p>
          <a:p>
            <a:pPr marL="0" indent="0" algn="just">
              <a:buNone/>
            </a:pPr>
            <a:r>
              <a:rPr lang="en-GB" dirty="0"/>
              <a:t>a=my-</a:t>
            </a:r>
            <a:r>
              <a:rPr lang="en-GB" dirty="0" err="1"/>
              <a:t>sdp</a:t>
            </a:r>
            <a:r>
              <a:rPr lang="en-GB" dirty="0"/>
              <a:t>-value</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83480" y="1737360"/>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pl-PL" dirty="0"/>
          </a:p>
          <a:p>
            <a:pPr marL="0" indent="0">
              <a:buNone/>
            </a:pPr>
            <a:r>
              <a:rPr lang="pl-PL" dirty="0"/>
              <a:t>SDP </a:t>
            </a:r>
            <a:r>
              <a:rPr lang="pl-PL" dirty="0" err="1"/>
              <a:t>contains</a:t>
            </a:r>
            <a:r>
              <a:rPr lang="pl-PL" dirty="0"/>
              <a:t> </a:t>
            </a:r>
            <a:r>
              <a:rPr lang="pl-PL" dirty="0" err="1"/>
              <a:t>two</a:t>
            </a:r>
            <a:r>
              <a:rPr lang="pl-PL" dirty="0"/>
              <a:t> Media </a:t>
            </a:r>
            <a:r>
              <a:rPr lang="pl-PL" dirty="0" err="1"/>
              <a:t>Descriptors</a:t>
            </a:r>
            <a:r>
              <a:rPr lang="pl-PL" dirty="0"/>
              <a:t>:</a:t>
            </a:r>
          </a:p>
          <a:p>
            <a:pPr marL="0" indent="0">
              <a:buNone/>
            </a:pPr>
            <a:endParaRPr lang="pl-PL" dirty="0"/>
          </a:p>
          <a:p>
            <a:pPr marL="457200" indent="-457200">
              <a:buFont typeface="+mj-lt"/>
              <a:buAutoNum type="arabicPeriod"/>
            </a:pPr>
            <a:r>
              <a:rPr lang="pl-PL" dirty="0"/>
              <a:t>The audio </a:t>
            </a:r>
            <a:r>
              <a:rPr lang="pl-PL" dirty="0" err="1"/>
              <a:t>stream</a:t>
            </a:r>
            <a:r>
              <a:rPr lang="pl-PL" dirty="0"/>
              <a:t> </a:t>
            </a:r>
            <a:r>
              <a:rPr lang="pl-PL" dirty="0" err="1"/>
              <a:t>is</a:t>
            </a:r>
            <a:r>
              <a:rPr lang="pl-PL" dirty="0"/>
              <a:t> </a:t>
            </a:r>
            <a:r>
              <a:rPr lang="pl-PL" dirty="0" err="1"/>
              <a:t>located</a:t>
            </a:r>
            <a:r>
              <a:rPr lang="pl-PL" dirty="0"/>
              <a:t> on port 4000, with </a:t>
            </a:r>
            <a:r>
              <a:rPr lang="en-GB" dirty="0"/>
              <a:t>RTP Audio/Video Profile</a:t>
            </a:r>
            <a:r>
              <a:rPr lang="pl-PL" dirty="0"/>
              <a:t> set to 111. </a:t>
            </a:r>
            <a:r>
              <a:rPr lang="pl-PL" dirty="0" err="1"/>
              <a:t>Rtpmap</a:t>
            </a:r>
            <a:r>
              <a:rPr lang="pl-PL" dirty="0"/>
              <a:t> </a:t>
            </a:r>
            <a:r>
              <a:rPr lang="pl-PL" dirty="0" err="1"/>
              <a:t>property</a:t>
            </a:r>
            <a:r>
              <a:rPr lang="pl-PL" dirty="0"/>
              <a:t> with the </a:t>
            </a:r>
            <a:r>
              <a:rPr lang="pl-PL" dirty="0" err="1"/>
              <a:t>value</a:t>
            </a:r>
            <a:r>
              <a:rPr lang="pl-PL" dirty="0"/>
              <a:t> set to Opus </a:t>
            </a:r>
            <a:r>
              <a:rPr lang="pl-PL" dirty="0" err="1"/>
              <a:t>codec</a:t>
            </a:r>
            <a:r>
              <a:rPr lang="pl-PL" dirty="0"/>
              <a:t> with 48000Hz and 2 </a:t>
            </a:r>
            <a:r>
              <a:rPr lang="pl-PL" dirty="0" err="1"/>
              <a:t>channels</a:t>
            </a:r>
            <a:r>
              <a:rPr lang="pl-PL" dirty="0"/>
              <a:t> (stereo)</a:t>
            </a:r>
          </a:p>
          <a:p>
            <a:pPr marL="457200" indent="-457200">
              <a:buFont typeface="+mj-lt"/>
              <a:buAutoNum type="arabicPeriod"/>
            </a:pPr>
            <a:r>
              <a:rPr lang="pl-PL" dirty="0"/>
              <a:t>The video </a:t>
            </a:r>
            <a:r>
              <a:rPr lang="pl-PL" dirty="0" err="1"/>
              <a:t>stream</a:t>
            </a:r>
            <a:r>
              <a:rPr lang="pl-PL" dirty="0"/>
              <a:t> </a:t>
            </a:r>
            <a:r>
              <a:rPr lang="pl-PL" dirty="0" err="1"/>
              <a:t>is</a:t>
            </a:r>
            <a:r>
              <a:rPr lang="pl-PL" dirty="0"/>
              <a:t> </a:t>
            </a:r>
            <a:r>
              <a:rPr lang="pl-PL" dirty="0" err="1"/>
              <a:t>located</a:t>
            </a:r>
            <a:r>
              <a:rPr lang="pl-PL" dirty="0"/>
              <a:t> on port 4000, with AVP set to 96, with </a:t>
            </a:r>
            <a:r>
              <a:rPr lang="pl-PL" dirty="0" err="1"/>
              <a:t>two</a:t>
            </a:r>
            <a:r>
              <a:rPr lang="pl-PL" dirty="0"/>
              <a:t> </a:t>
            </a:r>
            <a:r>
              <a:rPr lang="pl-PL" dirty="0" err="1"/>
              <a:t>attributes</a:t>
            </a:r>
            <a:r>
              <a:rPr lang="pl-PL" dirty="0"/>
              <a:t>. </a:t>
            </a:r>
            <a:r>
              <a:rPr lang="pl-PL" dirty="0" err="1"/>
              <a:t>Rtpmap</a:t>
            </a:r>
            <a:r>
              <a:rPr lang="pl-PL" dirty="0"/>
              <a:t> </a:t>
            </a:r>
            <a:r>
              <a:rPr lang="pl-PL" dirty="0" err="1"/>
              <a:t>is</a:t>
            </a:r>
            <a:r>
              <a:rPr lang="pl-PL" dirty="0"/>
              <a:t> set to VP8 </a:t>
            </a:r>
            <a:r>
              <a:rPr lang="pl-PL" dirty="0" err="1"/>
              <a:t>compression</a:t>
            </a:r>
            <a:r>
              <a:rPr lang="pl-PL" dirty="0"/>
              <a:t> format and one </a:t>
            </a:r>
            <a:r>
              <a:rPr lang="pl-PL" dirty="0" err="1"/>
              <a:t>additional</a:t>
            </a:r>
            <a:r>
              <a:rPr lang="pl-PL" dirty="0"/>
              <a:t>, </a:t>
            </a:r>
            <a:r>
              <a:rPr lang="pl-PL" dirty="0" err="1"/>
              <a:t>custom</a:t>
            </a:r>
            <a:r>
              <a:rPr lang="pl-PL" dirty="0"/>
              <a:t> </a:t>
            </a:r>
            <a:r>
              <a:rPr lang="pl-PL" dirty="0" err="1"/>
              <a:t>property</a:t>
            </a:r>
            <a:endParaRPr lang="pl-PL" dirty="0"/>
          </a:p>
          <a:p>
            <a:pPr marL="0" indent="0">
              <a:buNone/>
            </a:pPr>
            <a:endParaRPr lang="pl-PL" dirty="0"/>
          </a:p>
          <a:p>
            <a:pPr marL="457200" indent="-457200">
              <a:buFont typeface="+mj-lt"/>
              <a:buAutoNum type="arabicPeriod"/>
            </a:pPr>
            <a:endParaRPr lang="en-GB" dirty="0"/>
          </a:p>
        </p:txBody>
      </p:sp>
    </p:spTree>
    <p:extLst>
      <p:ext uri="{BB962C8B-B14F-4D97-AF65-F5344CB8AC3E}">
        <p14:creationId xmlns:p14="http://schemas.microsoft.com/office/powerpoint/2010/main" val="574649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almost</a:t>
            </a:r>
            <a:r>
              <a:rPr lang="pl-PL" dirty="0">
                <a:solidFill>
                  <a:schemeClr val="tx1"/>
                </a:solidFill>
              </a:rPr>
              <a:t> </a:t>
            </a:r>
            <a:r>
              <a:rPr lang="pl-PL" dirty="0" err="1">
                <a:solidFill>
                  <a:schemeClr val="tx1"/>
                </a:solidFill>
              </a:rPr>
              <a:t>full</a:t>
            </a:r>
            <a:r>
              <a:rPr lang="pl-PL" dirty="0">
                <a:solidFill>
                  <a:schemeClr val="tx1"/>
                </a:solidFill>
              </a:rPr>
              <a:t> </a:t>
            </a:r>
            <a:r>
              <a:rPr lang="pl-PL" dirty="0" err="1">
                <a:solidFill>
                  <a:schemeClr val="tx1"/>
                </a:solidFill>
              </a:rPr>
              <a:t>picture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973581"/>
            <a:ext cx="3614420" cy="4008966"/>
          </a:xfrm>
        </p:spPr>
        <p:txBody>
          <a:bodyPr>
            <a:normAutofit/>
          </a:bodyPr>
          <a:lstStyle/>
          <a:p>
            <a:pPr marL="0" indent="0">
              <a:buNone/>
            </a:pPr>
            <a:r>
              <a:rPr lang="en-GB" dirty="0"/>
              <a:t>v=0</a:t>
            </a:r>
          </a:p>
          <a:p>
            <a:pPr marL="0" indent="0">
              <a:buNone/>
            </a:pPr>
            <a:r>
              <a:rPr lang="en-GB" dirty="0"/>
              <a:t>o=- 0 0 IN IP4 127.0.0.1</a:t>
            </a:r>
          </a:p>
          <a:p>
            <a:pPr marL="0" indent="0">
              <a:buNone/>
            </a:pPr>
            <a:r>
              <a:rPr lang="en-GB" dirty="0"/>
              <a:t>s=-</a:t>
            </a:r>
          </a:p>
          <a:p>
            <a:pPr marL="0" indent="0">
              <a:buNone/>
            </a:pPr>
            <a:r>
              <a:rPr lang="en-GB" dirty="0"/>
              <a:t>c=IN IP4 127.0.0.1</a:t>
            </a:r>
          </a:p>
          <a:p>
            <a:pPr marL="0" indent="0">
              <a:buNone/>
            </a:pPr>
            <a:r>
              <a:rPr lang="en-GB" dirty="0"/>
              <a:t>t=0 0</a:t>
            </a:r>
          </a:p>
          <a:p>
            <a:pPr marL="0" indent="0">
              <a:buNone/>
            </a:pPr>
            <a:r>
              <a:rPr lang="en-GB" dirty="0"/>
              <a:t>m=audio 4000 RTP/AVP 111</a:t>
            </a:r>
          </a:p>
          <a:p>
            <a:pPr marL="0" indent="0">
              <a:buNone/>
            </a:pPr>
            <a:r>
              <a:rPr lang="en-GB" dirty="0"/>
              <a:t>a=rtpmap:111 OPUS/48000/2</a:t>
            </a:r>
          </a:p>
          <a:p>
            <a:pPr marL="0" indent="0">
              <a:buNone/>
            </a:pPr>
            <a:r>
              <a:rPr lang="en-GB" dirty="0"/>
              <a:t>m=video 4002 RTP/AVP 96</a:t>
            </a:r>
          </a:p>
          <a:p>
            <a:pPr marL="0" indent="0">
              <a:buNone/>
            </a:pPr>
            <a:r>
              <a:rPr lang="en-GB" dirty="0"/>
              <a:t>a=rtpmap:96 VP8/90000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45380" y="1993421"/>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indent="-457200">
              <a:buFont typeface="+mj-lt"/>
              <a:buAutoNum type="arabicPeriod"/>
            </a:pPr>
            <a:r>
              <a:rPr lang="pl-PL" dirty="0"/>
              <a:t>Version, </a:t>
            </a:r>
            <a:r>
              <a:rPr lang="pl-PL" dirty="0" err="1"/>
              <a:t>fixed</a:t>
            </a:r>
            <a:r>
              <a:rPr lang="pl-PL" dirty="0"/>
              <a:t>, </a:t>
            </a:r>
            <a:r>
              <a:rPr lang="pl-PL" dirty="0" err="1"/>
              <a:t>should</a:t>
            </a:r>
            <a:r>
              <a:rPr lang="pl-PL" dirty="0"/>
              <a:t> be 0</a:t>
            </a:r>
          </a:p>
          <a:p>
            <a:pPr marL="457200" indent="-457200">
              <a:buFont typeface="+mj-lt"/>
              <a:buAutoNum type="arabicPeriod"/>
            </a:pPr>
            <a:r>
              <a:rPr lang="pl-PL" dirty="0" err="1"/>
              <a:t>Origin</a:t>
            </a:r>
            <a:r>
              <a:rPr lang="pl-PL" dirty="0"/>
              <a:t> 0, </a:t>
            </a:r>
            <a:r>
              <a:rPr lang="pl-PL" dirty="0" err="1"/>
              <a:t>containing</a:t>
            </a:r>
            <a:r>
              <a:rPr lang="pl-PL" dirty="0"/>
              <a:t> ID </a:t>
            </a:r>
            <a:r>
              <a:rPr lang="pl-PL" dirty="0" err="1"/>
              <a:t>used</a:t>
            </a:r>
            <a:r>
              <a:rPr lang="pl-PL" dirty="0"/>
              <a:t> for </a:t>
            </a:r>
            <a:r>
              <a:rPr lang="en-GB" dirty="0"/>
              <a:t>renegotiations</a:t>
            </a:r>
            <a:endParaRPr lang="pl-PL" dirty="0"/>
          </a:p>
          <a:p>
            <a:pPr marL="457200" indent="-457200">
              <a:buFont typeface="+mj-lt"/>
              <a:buAutoNum type="arabicPeriod"/>
            </a:pPr>
            <a:r>
              <a:rPr lang="pl-PL" dirty="0" err="1"/>
              <a:t>Session</a:t>
            </a:r>
            <a:r>
              <a:rPr lang="pl-PL" dirty="0"/>
              <a:t> </a:t>
            </a:r>
            <a:r>
              <a:rPr lang="pl-PL" dirty="0" err="1"/>
              <a:t>name</a:t>
            </a:r>
            <a:r>
              <a:rPr lang="pl-PL" dirty="0"/>
              <a:t>, </a:t>
            </a:r>
            <a:r>
              <a:rPr lang="pl-PL" dirty="0" err="1"/>
              <a:t>fixed</a:t>
            </a:r>
            <a:r>
              <a:rPr lang="pl-PL" dirty="0"/>
              <a:t>, </a:t>
            </a:r>
            <a:r>
              <a:rPr lang="pl-PL" dirty="0" err="1"/>
              <a:t>should</a:t>
            </a:r>
            <a:r>
              <a:rPr lang="pl-PL" dirty="0"/>
              <a:t> be –</a:t>
            </a:r>
          </a:p>
          <a:p>
            <a:pPr marL="457200" indent="-457200">
              <a:buFont typeface="+mj-lt"/>
              <a:buAutoNum type="arabicPeriod"/>
            </a:pPr>
            <a:r>
              <a:rPr lang="pl-PL" dirty="0"/>
              <a:t>Connection data – </a:t>
            </a:r>
            <a:r>
              <a:rPr lang="pl-PL" dirty="0" err="1"/>
              <a:t>fixed</a:t>
            </a:r>
            <a:r>
              <a:rPr lang="pl-PL" dirty="0"/>
              <a:t>, </a:t>
            </a:r>
            <a:r>
              <a:rPr lang="pl-PL" dirty="0" err="1"/>
              <a:t>equal</a:t>
            </a:r>
            <a:r>
              <a:rPr lang="pl-PL" dirty="0"/>
              <a:t> to IN IP4 LOCALHOST</a:t>
            </a:r>
          </a:p>
          <a:p>
            <a:pPr marL="457200" indent="-457200">
              <a:buFont typeface="+mj-lt"/>
              <a:buAutoNum type="arabicPeriod"/>
            </a:pPr>
            <a:r>
              <a:rPr lang="pl-PL" dirty="0"/>
              <a:t>Timing – </a:t>
            </a:r>
            <a:r>
              <a:rPr lang="pl-PL" dirty="0" err="1"/>
              <a:t>fixed</a:t>
            </a:r>
            <a:r>
              <a:rPr lang="pl-PL" dirty="0"/>
              <a:t>,  </a:t>
            </a:r>
            <a:r>
              <a:rPr lang="pl-PL" dirty="0" err="1"/>
              <a:t>should</a:t>
            </a:r>
            <a:r>
              <a:rPr lang="pl-PL" dirty="0"/>
              <a:t> be 0 0</a:t>
            </a:r>
          </a:p>
          <a:p>
            <a:pPr marL="457200" indent="-457200">
              <a:buFont typeface="+mj-lt"/>
              <a:buAutoNum type="arabicPeriod"/>
            </a:pPr>
            <a:r>
              <a:rPr lang="pl-PL" dirty="0"/>
              <a:t>Media </a:t>
            </a:r>
            <a:r>
              <a:rPr lang="pl-PL" dirty="0" err="1"/>
              <a:t>Descriptors</a:t>
            </a:r>
            <a:endParaRPr lang="pl-PL" dirty="0"/>
          </a:p>
          <a:p>
            <a:pPr marL="457200" indent="-457200">
              <a:buFont typeface="+mj-lt"/>
              <a:buAutoNum type="arabicPeriod"/>
            </a:pPr>
            <a:r>
              <a:rPr lang="pl-PL" dirty="0" err="1"/>
              <a:t>Attributes</a:t>
            </a:r>
            <a:endParaRPr lang="en-GB" dirty="0"/>
          </a:p>
        </p:txBody>
      </p:sp>
    </p:spTree>
    <p:extLst>
      <p:ext uri="{BB962C8B-B14F-4D97-AF65-F5344CB8AC3E}">
        <p14:creationId xmlns:p14="http://schemas.microsoft.com/office/powerpoint/2010/main" val="2043233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other</a:t>
            </a:r>
            <a:r>
              <a:rPr lang="pl-PL" dirty="0">
                <a:solidFill>
                  <a:schemeClr val="tx1"/>
                </a:solidFill>
              </a:rPr>
              <a:t> </a:t>
            </a:r>
            <a:r>
              <a:rPr lang="pl-PL" dirty="0" err="1">
                <a:solidFill>
                  <a:schemeClr val="tx1"/>
                </a:solidFill>
              </a:rPr>
              <a:t>keys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buNone/>
            </a:pPr>
            <a:r>
              <a:rPr lang="pl-PL" dirty="0" err="1"/>
              <a:t>WebRTC</a:t>
            </a:r>
            <a:r>
              <a:rPr lang="pl-PL" dirty="0"/>
              <a:t> agent </a:t>
            </a:r>
            <a:r>
              <a:rPr lang="pl-PL" dirty="0" err="1"/>
              <a:t>uses</a:t>
            </a:r>
            <a:r>
              <a:rPr lang="pl-PL" dirty="0"/>
              <a:t> a </a:t>
            </a:r>
            <a:r>
              <a:rPr lang="pl-PL" dirty="0" err="1"/>
              <a:t>few</a:t>
            </a:r>
            <a:r>
              <a:rPr lang="pl-PL" dirty="0"/>
              <a:t> </a:t>
            </a:r>
            <a:r>
              <a:rPr lang="pl-PL" dirty="0" err="1"/>
              <a:t>additional</a:t>
            </a:r>
            <a:r>
              <a:rPr lang="pl-PL" dirty="0"/>
              <a:t> SDP </a:t>
            </a:r>
            <a:r>
              <a:rPr lang="pl-PL" dirty="0" err="1"/>
              <a:t>attributes</a:t>
            </a:r>
            <a:r>
              <a:rPr lang="pl-PL" dirty="0"/>
              <a:t>, </a:t>
            </a:r>
            <a:r>
              <a:rPr lang="pl-PL" dirty="0" err="1"/>
              <a:t>including</a:t>
            </a:r>
            <a:r>
              <a:rPr lang="pl-PL" dirty="0"/>
              <a:t> </a:t>
            </a:r>
            <a:r>
              <a:rPr lang="pl-PL" b="1" dirty="0" err="1"/>
              <a:t>group</a:t>
            </a:r>
            <a:r>
              <a:rPr lang="pl-PL" dirty="0"/>
              <a:t>, </a:t>
            </a:r>
            <a:r>
              <a:rPr lang="pl-PL" b="1" dirty="0"/>
              <a:t>fingerprint:sha-256</a:t>
            </a:r>
            <a:r>
              <a:rPr lang="pl-PL" dirty="0"/>
              <a:t>, </a:t>
            </a:r>
            <a:r>
              <a:rPr lang="pl-PL" b="1" dirty="0"/>
              <a:t>setup</a:t>
            </a:r>
            <a:r>
              <a:rPr lang="pl-PL" dirty="0"/>
              <a:t>, </a:t>
            </a:r>
            <a:r>
              <a:rPr lang="pl-PL" b="1" dirty="0" err="1"/>
              <a:t>mid</a:t>
            </a:r>
            <a:r>
              <a:rPr lang="pl-PL" dirty="0"/>
              <a:t>, </a:t>
            </a:r>
            <a:r>
              <a:rPr lang="pl-PL" b="1" dirty="0" err="1"/>
              <a:t>ice-ufrag</a:t>
            </a:r>
            <a:r>
              <a:rPr lang="pl-PL" dirty="0"/>
              <a:t>, </a:t>
            </a:r>
            <a:r>
              <a:rPr lang="pl-PL" b="1" dirty="0" err="1"/>
              <a:t>ice-pwd</a:t>
            </a:r>
            <a:r>
              <a:rPr lang="pl-PL" dirty="0"/>
              <a:t>, </a:t>
            </a:r>
            <a:r>
              <a:rPr lang="pl-PL" b="1" dirty="0" err="1"/>
              <a:t>rtpmap</a:t>
            </a:r>
            <a:r>
              <a:rPr lang="pl-PL" dirty="0"/>
              <a:t>, </a:t>
            </a:r>
            <a:r>
              <a:rPr lang="pl-PL" b="1" dirty="0" err="1"/>
              <a:t>fmtp</a:t>
            </a:r>
            <a:r>
              <a:rPr lang="pl-PL" dirty="0"/>
              <a:t>, </a:t>
            </a:r>
            <a:r>
              <a:rPr lang="pl-PL" b="1" dirty="0" err="1"/>
              <a:t>ssrc</a:t>
            </a:r>
            <a:r>
              <a:rPr lang="pl-PL" dirty="0"/>
              <a:t>, </a:t>
            </a:r>
            <a:r>
              <a:rPr lang="pl-PL" b="1" dirty="0" err="1"/>
              <a:t>label</a:t>
            </a:r>
            <a:r>
              <a:rPr lang="pl-PL" dirty="0"/>
              <a:t> and </a:t>
            </a:r>
            <a:r>
              <a:rPr lang="pl-PL" b="1" dirty="0" err="1"/>
              <a:t>candidate</a:t>
            </a:r>
            <a:r>
              <a:rPr lang="pl-PL" b="1" dirty="0"/>
              <a:t>. </a:t>
            </a:r>
          </a:p>
          <a:p>
            <a:pPr marL="0" indent="0">
              <a:buNone/>
            </a:pPr>
            <a:endParaRPr lang="pl-PL" b="1" dirty="0"/>
          </a:p>
          <a:p>
            <a:pPr marL="0" indent="0">
              <a:buNone/>
            </a:pPr>
            <a:r>
              <a:rPr lang="pl-PL" dirty="0"/>
              <a:t>The most </a:t>
            </a:r>
            <a:r>
              <a:rPr lang="pl-PL" dirty="0" err="1"/>
              <a:t>interesting</a:t>
            </a:r>
            <a:r>
              <a:rPr lang="pl-PL" dirty="0"/>
              <a:t> for </a:t>
            </a:r>
            <a:r>
              <a:rPr lang="pl-PL" dirty="0" err="1"/>
              <a:t>us</a:t>
            </a:r>
            <a:r>
              <a:rPr lang="pl-PL" dirty="0"/>
              <a:t> </a:t>
            </a:r>
            <a:r>
              <a:rPr lang="pl-PL" dirty="0" err="1"/>
              <a:t>will</a:t>
            </a:r>
            <a:r>
              <a:rPr lang="pl-PL" dirty="0"/>
              <a:t> be the </a:t>
            </a:r>
            <a:r>
              <a:rPr lang="pl-PL" dirty="0" err="1"/>
              <a:t>Candidate</a:t>
            </a:r>
            <a:r>
              <a:rPr lang="pl-PL" dirty="0"/>
              <a:t>. It </a:t>
            </a:r>
            <a:r>
              <a:rPr lang="pl-PL" dirty="0" err="1"/>
              <a:t>is</a:t>
            </a:r>
            <a:r>
              <a:rPr lang="pl-PL" dirty="0"/>
              <a:t> one of the </a:t>
            </a:r>
            <a:r>
              <a:rPr lang="pl-PL" dirty="0" err="1"/>
              <a:t>many</a:t>
            </a:r>
            <a:r>
              <a:rPr lang="pl-PL" dirty="0"/>
              <a:t> </a:t>
            </a:r>
            <a:r>
              <a:rPr lang="pl-PL" dirty="0" err="1"/>
              <a:t>possible</a:t>
            </a:r>
            <a:r>
              <a:rPr lang="pl-PL" dirty="0"/>
              <a:t> </a:t>
            </a:r>
            <a:r>
              <a:rPr lang="pl-PL" dirty="0" err="1"/>
              <a:t>addresses</a:t>
            </a:r>
            <a:r>
              <a:rPr lang="pl-PL" dirty="0"/>
              <a:t> of the </a:t>
            </a:r>
            <a:r>
              <a:rPr lang="pl-PL" dirty="0" err="1"/>
              <a:t>WebRTC</a:t>
            </a:r>
            <a:r>
              <a:rPr lang="pl-PL" dirty="0"/>
              <a:t> agent. It </a:t>
            </a:r>
            <a:r>
              <a:rPr lang="pl-PL" dirty="0" err="1"/>
              <a:t>is</a:t>
            </a:r>
            <a:r>
              <a:rPr lang="pl-PL" dirty="0"/>
              <a:t> </a:t>
            </a:r>
            <a:r>
              <a:rPr lang="pl-PL" dirty="0" err="1"/>
              <a:t>sent</a:t>
            </a:r>
            <a:r>
              <a:rPr lang="pl-PL" dirty="0"/>
              <a:t> </a:t>
            </a:r>
            <a:r>
              <a:rPr lang="pl-PL" dirty="0" err="1"/>
              <a:t>over</a:t>
            </a:r>
            <a:r>
              <a:rPr lang="pl-PL" dirty="0"/>
              <a:t> via SDP as </a:t>
            </a:r>
            <a:r>
              <a:rPr lang="pl-PL" dirty="0" err="1"/>
              <a:t>follows</a:t>
            </a:r>
            <a:r>
              <a:rPr lang="pl-PL" dirty="0"/>
              <a:t>:</a:t>
            </a:r>
            <a:br>
              <a:rPr lang="pl-PL" dirty="0"/>
            </a:br>
            <a:br>
              <a:rPr lang="pl-PL" dirty="0"/>
            </a:br>
            <a:r>
              <a:rPr lang="pl-PL" dirty="0"/>
              <a:t>a=</a:t>
            </a:r>
            <a:r>
              <a:rPr lang="pl-PL" dirty="0" err="1"/>
              <a:t>candidate:foundation</a:t>
            </a:r>
            <a:r>
              <a:rPr lang="pl-PL" dirty="0"/>
              <a:t> 1 </a:t>
            </a:r>
            <a:r>
              <a:rPr lang="pl-PL" dirty="0" err="1"/>
              <a:t>udp</a:t>
            </a:r>
            <a:r>
              <a:rPr lang="pl-PL" dirty="0"/>
              <a:t> 2130706431 192.168.1.1 53165 typ host </a:t>
            </a:r>
            <a:r>
              <a:rPr lang="pl-PL" dirty="0" err="1"/>
              <a:t>generation</a:t>
            </a:r>
            <a:r>
              <a:rPr lang="pl-PL" dirty="0"/>
              <a:t> 0</a:t>
            </a:r>
            <a:br>
              <a:rPr lang="pl-PL" dirty="0"/>
            </a:br>
            <a:r>
              <a:rPr lang="pl-PL" dirty="0"/>
              <a:t>a=</a:t>
            </a:r>
            <a:r>
              <a:rPr lang="pl-PL" dirty="0" err="1"/>
              <a:t>candidate:foundation</a:t>
            </a:r>
            <a:r>
              <a:rPr lang="pl-PL" dirty="0"/>
              <a:t> 1 </a:t>
            </a:r>
            <a:r>
              <a:rPr lang="pl-PL" dirty="0" err="1"/>
              <a:t>udp</a:t>
            </a:r>
            <a:r>
              <a:rPr lang="pl-PL" dirty="0"/>
              <a:t> 1694498815 1.2.3.4 57336 typ </a:t>
            </a:r>
            <a:r>
              <a:rPr lang="pl-PL" dirty="0" err="1"/>
              <a:t>srflx</a:t>
            </a:r>
            <a:r>
              <a:rPr lang="pl-PL" dirty="0"/>
              <a:t> </a:t>
            </a:r>
            <a:r>
              <a:rPr lang="pl-PL" dirty="0" err="1"/>
              <a:t>raddr</a:t>
            </a:r>
            <a:r>
              <a:rPr lang="pl-PL" dirty="0"/>
              <a:t> 0.0.0.0 </a:t>
            </a:r>
            <a:r>
              <a:rPr lang="pl-PL" dirty="0" err="1"/>
              <a:t>rport</a:t>
            </a:r>
            <a:r>
              <a:rPr lang="pl-PL" dirty="0"/>
              <a:t> 57336 </a:t>
            </a:r>
            <a:r>
              <a:rPr lang="pl-PL" dirty="0" err="1"/>
              <a:t>generation</a:t>
            </a:r>
            <a:r>
              <a:rPr lang="pl-PL" dirty="0"/>
              <a:t> 0</a:t>
            </a:r>
            <a:br>
              <a:rPr lang="pl-PL" dirty="0"/>
            </a:br>
            <a:r>
              <a:rPr lang="pl-PL" dirty="0"/>
              <a:t>a=end-of-</a:t>
            </a:r>
            <a:r>
              <a:rPr lang="pl-PL" dirty="0" err="1"/>
              <a:t>candidates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623170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WebRTC doesn't use a client/server model. Instead, it establishes a peer-to-peer connection. In this approach, each participant of the call is responsible for arranging the connection.</a:t>
            </a:r>
            <a:endParaRPr lang="pl-PL" dirty="0"/>
          </a:p>
          <a:p>
            <a:pPr algn="just">
              <a:buFont typeface="Wingdings" panose="05000000000000000000" pitchFamily="2" charset="2"/>
              <a:buChar char="v"/>
            </a:pPr>
            <a:r>
              <a:rPr lang="pl-PL" dirty="0"/>
              <a:t>To </a:t>
            </a:r>
            <a:r>
              <a:rPr lang="pl-PL" dirty="0" err="1"/>
              <a:t>achieve</a:t>
            </a:r>
            <a:r>
              <a:rPr lang="pl-PL" dirty="0"/>
              <a:t> </a:t>
            </a:r>
            <a:r>
              <a:rPr lang="pl-PL" dirty="0" err="1"/>
              <a:t>that</a:t>
            </a:r>
            <a:r>
              <a:rPr lang="pl-PL" dirty="0"/>
              <a:t>, </a:t>
            </a:r>
            <a:r>
              <a:rPr lang="pl-PL" dirty="0" err="1"/>
              <a:t>WebRTC</a:t>
            </a:r>
            <a:r>
              <a:rPr lang="pl-PL" dirty="0"/>
              <a:t> </a:t>
            </a:r>
            <a:r>
              <a:rPr lang="pl-PL" dirty="0" err="1"/>
              <a:t>peer</a:t>
            </a:r>
            <a:r>
              <a:rPr lang="pl-PL" dirty="0"/>
              <a:t> </a:t>
            </a:r>
            <a:r>
              <a:rPr lang="pl-PL" dirty="0" err="1"/>
              <a:t>needs</a:t>
            </a:r>
            <a:r>
              <a:rPr lang="pl-PL" dirty="0"/>
              <a:t> to </a:t>
            </a:r>
            <a:r>
              <a:rPr lang="pl-PL" dirty="0" err="1"/>
              <a:t>gather</a:t>
            </a:r>
            <a:r>
              <a:rPr lang="pl-PL" dirty="0"/>
              <a:t> </a:t>
            </a:r>
            <a:r>
              <a:rPr lang="pl-PL" dirty="0" err="1"/>
              <a:t>all</a:t>
            </a:r>
            <a:r>
              <a:rPr lang="pl-PL" dirty="0"/>
              <a:t> </a:t>
            </a:r>
            <a:r>
              <a:rPr lang="pl-PL" dirty="0" err="1"/>
              <a:t>required</a:t>
            </a:r>
            <a:r>
              <a:rPr lang="pl-PL" dirty="0"/>
              <a:t> </a:t>
            </a:r>
            <a:r>
              <a:rPr lang="pl-PL" dirty="0" err="1"/>
              <a:t>information</a:t>
            </a:r>
            <a:r>
              <a:rPr lang="pl-PL" dirty="0"/>
              <a:t> </a:t>
            </a:r>
            <a:r>
              <a:rPr lang="pl-PL" dirty="0" err="1"/>
              <a:t>about</a:t>
            </a:r>
            <a:r>
              <a:rPr lang="pl-PL" dirty="0"/>
              <a:t> the </a:t>
            </a:r>
            <a:r>
              <a:rPr lang="pl-PL" dirty="0" err="1"/>
              <a:t>local</a:t>
            </a:r>
            <a:r>
              <a:rPr lang="pl-PL" dirty="0"/>
              <a:t> environment and </a:t>
            </a:r>
            <a:r>
              <a:rPr lang="pl-PL" dirty="0" err="1"/>
              <a:t>send</a:t>
            </a:r>
            <a:r>
              <a:rPr lang="pl-PL" dirty="0"/>
              <a:t> </a:t>
            </a:r>
            <a:r>
              <a:rPr lang="pl-PL" dirty="0" err="1"/>
              <a:t>it</a:t>
            </a:r>
            <a:r>
              <a:rPr lang="pl-PL" dirty="0"/>
              <a:t> to the </a:t>
            </a:r>
            <a:r>
              <a:rPr lang="pl-PL" dirty="0" err="1"/>
              <a:t>other</a:t>
            </a:r>
            <a:r>
              <a:rPr lang="pl-PL" dirty="0"/>
              <a:t> </a:t>
            </a:r>
            <a:r>
              <a:rPr lang="pl-PL" dirty="0" err="1"/>
              <a:t>peer</a:t>
            </a:r>
            <a:r>
              <a:rPr lang="pl-PL" dirty="0"/>
              <a:t> </a:t>
            </a:r>
            <a:r>
              <a:rPr lang="pl-PL" dirty="0" err="1"/>
              <a:t>or</a:t>
            </a:r>
            <a:r>
              <a:rPr lang="pl-PL" dirty="0"/>
              <a:t> </a:t>
            </a:r>
            <a:r>
              <a:rPr lang="pl-PL" dirty="0" err="1"/>
              <a:t>peers</a:t>
            </a:r>
            <a:r>
              <a:rPr lang="pl-PL" dirty="0"/>
              <a:t> via </a:t>
            </a:r>
            <a:r>
              <a:rPr lang="pl-PL" dirty="0" err="1"/>
              <a:t>Signaling</a:t>
            </a:r>
            <a:endParaRPr lang="pl-PL" dirty="0"/>
          </a:p>
          <a:p>
            <a:pPr algn="just">
              <a:buFont typeface="Wingdings" panose="05000000000000000000" pitchFamily="2" charset="2"/>
              <a:buChar char="v"/>
            </a:pPr>
            <a:r>
              <a:rPr lang="pl-PL" dirty="0" err="1"/>
              <a:t>Establishing</a:t>
            </a:r>
            <a:r>
              <a:rPr lang="pl-PL" dirty="0"/>
              <a:t> P2P </a:t>
            </a:r>
            <a:r>
              <a:rPr lang="pl-PL" dirty="0" err="1"/>
              <a:t>connection</a:t>
            </a:r>
            <a:r>
              <a:rPr lang="pl-PL" dirty="0"/>
              <a:t> </a:t>
            </a:r>
            <a:r>
              <a:rPr lang="pl-PL" dirty="0" err="1"/>
              <a:t>can</a:t>
            </a:r>
            <a:r>
              <a:rPr lang="pl-PL" dirty="0"/>
              <a:t> be </a:t>
            </a:r>
            <a:r>
              <a:rPr lang="pl-PL" dirty="0" err="1"/>
              <a:t>difficult</a:t>
            </a:r>
            <a:r>
              <a:rPr lang="pl-PL" dirty="0"/>
              <a:t>. Most </a:t>
            </a:r>
            <a:r>
              <a:rPr lang="pl-PL" dirty="0" err="1"/>
              <a:t>often</a:t>
            </a:r>
            <a:r>
              <a:rPr lang="pl-PL" dirty="0"/>
              <a:t> the </a:t>
            </a:r>
            <a:r>
              <a:rPr lang="pl-PL" dirty="0" err="1"/>
              <a:t>peers</a:t>
            </a:r>
            <a:r>
              <a:rPr lang="pl-PL" dirty="0"/>
              <a:t> </a:t>
            </a:r>
            <a:r>
              <a:rPr lang="pl-PL" dirty="0" err="1"/>
              <a:t>are</a:t>
            </a:r>
            <a:r>
              <a:rPr lang="pl-PL" dirty="0"/>
              <a:t> </a:t>
            </a:r>
            <a:r>
              <a:rPr lang="pl-PL" dirty="0" err="1"/>
              <a:t>located</a:t>
            </a:r>
            <a:r>
              <a:rPr lang="pl-PL" dirty="0"/>
              <a:t> in </a:t>
            </a:r>
            <a:r>
              <a:rPr lang="pl-PL" dirty="0" err="1"/>
              <a:t>different</a:t>
            </a:r>
            <a:r>
              <a:rPr lang="pl-PL" dirty="0"/>
              <a:t> networks, </a:t>
            </a:r>
            <a:r>
              <a:rPr lang="pl-PL" dirty="0" err="1"/>
              <a:t>sometimes</a:t>
            </a:r>
            <a:r>
              <a:rPr lang="pl-PL" dirty="0"/>
              <a:t> </a:t>
            </a:r>
            <a:r>
              <a:rPr lang="pl-PL" dirty="0" err="1"/>
              <a:t>they</a:t>
            </a:r>
            <a:r>
              <a:rPr lang="pl-PL" dirty="0"/>
              <a:t> </a:t>
            </a:r>
            <a:r>
              <a:rPr lang="pl-PL" dirty="0" err="1"/>
              <a:t>can’t</a:t>
            </a:r>
            <a:r>
              <a:rPr lang="pl-PL" dirty="0"/>
              <a:t> </a:t>
            </a:r>
            <a:r>
              <a:rPr lang="pl-PL" dirty="0" err="1"/>
              <a:t>use</a:t>
            </a:r>
            <a:r>
              <a:rPr lang="pl-PL" dirty="0"/>
              <a:t> the same </a:t>
            </a:r>
            <a:r>
              <a:rPr lang="pl-PL" dirty="0" err="1"/>
              <a:t>protocol</a:t>
            </a:r>
            <a:r>
              <a:rPr lang="pl-PL" dirty="0"/>
              <a:t> (UDP </a:t>
            </a:r>
            <a:r>
              <a:rPr lang="pl-PL" dirty="0" err="1"/>
              <a:t>or</a:t>
            </a:r>
            <a:r>
              <a:rPr lang="pl-PL" dirty="0"/>
              <a:t> TCP) </a:t>
            </a:r>
            <a:r>
              <a:rPr lang="pl-PL" dirty="0" err="1"/>
              <a:t>or</a:t>
            </a:r>
            <a:r>
              <a:rPr lang="pl-PL" dirty="0"/>
              <a:t> </a:t>
            </a:r>
            <a:r>
              <a:rPr lang="pl-PL" dirty="0" err="1"/>
              <a:t>they</a:t>
            </a:r>
            <a:r>
              <a:rPr lang="pl-PL" dirty="0"/>
              <a:t> </a:t>
            </a:r>
            <a:r>
              <a:rPr lang="pl-PL" dirty="0" err="1"/>
              <a:t>may</a:t>
            </a:r>
            <a:r>
              <a:rPr lang="pl-PL" dirty="0"/>
              <a:t> </a:t>
            </a:r>
            <a:r>
              <a:rPr lang="pl-PL" dirty="0" err="1"/>
              <a:t>use</a:t>
            </a:r>
            <a:r>
              <a:rPr lang="pl-PL" dirty="0"/>
              <a:t> </a:t>
            </a:r>
            <a:r>
              <a:rPr lang="pl-PL" dirty="0" err="1"/>
              <a:t>different</a:t>
            </a:r>
            <a:r>
              <a:rPr lang="pl-PL" dirty="0"/>
              <a:t> IP </a:t>
            </a:r>
            <a:r>
              <a:rPr lang="pl-PL" dirty="0" err="1"/>
              <a:t>versions</a:t>
            </a:r>
            <a:r>
              <a:rPr lang="pl-PL" dirty="0"/>
              <a:t> (IP4 </a:t>
            </a:r>
            <a:r>
              <a:rPr lang="pl-PL" dirty="0" err="1"/>
              <a:t>or</a:t>
            </a:r>
            <a:r>
              <a:rPr lang="pl-PL" dirty="0"/>
              <a:t> IP6)</a:t>
            </a:r>
          </a:p>
          <a:p>
            <a:pPr algn="just">
              <a:buFont typeface="Wingdings" panose="05000000000000000000" pitchFamily="2" charset="2"/>
              <a:buChar char="v"/>
            </a:pPr>
            <a:r>
              <a:rPr lang="pl-PL" dirty="0" err="1"/>
              <a:t>Despite</a:t>
            </a:r>
            <a:r>
              <a:rPr lang="pl-PL" dirty="0"/>
              <a:t> </a:t>
            </a:r>
            <a:r>
              <a:rPr lang="pl-PL" dirty="0" err="1"/>
              <a:t>these</a:t>
            </a:r>
            <a:r>
              <a:rPr lang="pl-PL" dirty="0"/>
              <a:t> </a:t>
            </a:r>
            <a:r>
              <a:rPr lang="pl-PL" dirty="0" err="1"/>
              <a:t>difficulties</a:t>
            </a:r>
            <a:r>
              <a:rPr lang="pl-PL" dirty="0"/>
              <a:t>, P2P </a:t>
            </a:r>
            <a:r>
              <a:rPr lang="pl-PL" dirty="0" err="1"/>
              <a:t>connection</a:t>
            </a:r>
            <a:r>
              <a:rPr lang="pl-PL" dirty="0"/>
              <a:t> </a:t>
            </a:r>
            <a:r>
              <a:rPr lang="pl-PL" dirty="0" err="1"/>
              <a:t>brings</a:t>
            </a:r>
            <a:r>
              <a:rPr lang="pl-PL" dirty="0"/>
              <a:t> a </a:t>
            </a:r>
            <a:r>
              <a:rPr lang="pl-PL" dirty="0" err="1"/>
              <a:t>few</a:t>
            </a:r>
            <a:r>
              <a:rPr lang="pl-PL" dirty="0"/>
              <a:t> </a:t>
            </a:r>
            <a:r>
              <a:rPr lang="pl-PL" dirty="0" err="1"/>
              <a:t>advantages</a:t>
            </a:r>
            <a:r>
              <a:rPr lang="pl-PL" dirty="0"/>
              <a:t> </a:t>
            </a:r>
            <a:r>
              <a:rPr lang="pl-PL" dirty="0" err="1"/>
              <a:t>over</a:t>
            </a:r>
            <a:r>
              <a:rPr lang="pl-PL" dirty="0"/>
              <a:t> </a:t>
            </a:r>
            <a:r>
              <a:rPr lang="pl-PL" dirty="0" err="1"/>
              <a:t>traditional</a:t>
            </a:r>
            <a:r>
              <a:rPr lang="pl-PL" dirty="0"/>
              <a:t> </a:t>
            </a:r>
            <a:r>
              <a:rPr lang="pl-PL" dirty="0" err="1"/>
              <a:t>client</a:t>
            </a:r>
            <a:r>
              <a:rPr lang="pl-PL" dirty="0"/>
              <a:t>/</a:t>
            </a:r>
            <a:r>
              <a:rPr lang="pl-PL" dirty="0" err="1"/>
              <a:t>server</a:t>
            </a:r>
            <a:r>
              <a:rPr lang="pl-PL" dirty="0"/>
              <a:t> </a:t>
            </a:r>
            <a:r>
              <a:rPr lang="pl-PL" dirty="0" err="1"/>
              <a:t>connection</a:t>
            </a:r>
            <a:r>
              <a:rPr lang="pl-PL" dirty="0"/>
              <a:t>:</a:t>
            </a:r>
          </a:p>
          <a:p>
            <a:pPr lvl="1" algn="just">
              <a:buFont typeface="Wingdings" panose="05000000000000000000" pitchFamily="2" charset="2"/>
              <a:buChar char="v"/>
            </a:pPr>
            <a:r>
              <a:rPr lang="pl-PL" dirty="0" err="1"/>
              <a:t>Reduced</a:t>
            </a:r>
            <a:r>
              <a:rPr lang="pl-PL" dirty="0"/>
              <a:t> </a:t>
            </a:r>
            <a:r>
              <a:rPr lang="pl-PL" dirty="0" err="1"/>
              <a:t>bandwidth</a:t>
            </a:r>
            <a:r>
              <a:rPr lang="pl-PL" dirty="0"/>
              <a:t> </a:t>
            </a:r>
            <a:r>
              <a:rPr lang="pl-PL" dirty="0" err="1"/>
              <a:t>cost</a:t>
            </a:r>
            <a:r>
              <a:rPr lang="pl-PL" dirty="0"/>
              <a:t> – </a:t>
            </a:r>
            <a:r>
              <a:rPr lang="pl-PL" dirty="0" err="1"/>
              <a:t>there</a:t>
            </a:r>
            <a:r>
              <a:rPr lang="pl-PL" dirty="0"/>
              <a:t> </a:t>
            </a:r>
            <a:r>
              <a:rPr lang="pl-PL" dirty="0" err="1"/>
              <a:t>is</a:t>
            </a:r>
            <a:r>
              <a:rPr lang="pl-PL" dirty="0"/>
              <a:t> no </a:t>
            </a:r>
            <a:r>
              <a:rPr lang="pl-PL" dirty="0" err="1"/>
              <a:t>need</a:t>
            </a:r>
            <a:r>
              <a:rPr lang="pl-PL" dirty="0"/>
              <a:t> to </a:t>
            </a:r>
            <a:r>
              <a:rPr lang="pl-PL" dirty="0" err="1"/>
              <a:t>maintain</a:t>
            </a:r>
            <a:r>
              <a:rPr lang="pl-PL" dirty="0"/>
              <a:t> a </a:t>
            </a:r>
            <a:r>
              <a:rPr lang="pl-PL" dirty="0" err="1"/>
              <a:t>powerful</a:t>
            </a:r>
            <a:r>
              <a:rPr lang="pl-PL" dirty="0"/>
              <a:t> </a:t>
            </a:r>
            <a:r>
              <a:rPr lang="pl-PL" dirty="0" err="1"/>
              <a:t>server</a:t>
            </a:r>
            <a:endParaRPr lang="pl-PL" dirty="0"/>
          </a:p>
          <a:p>
            <a:pPr lvl="1" algn="just">
              <a:buFont typeface="Wingdings" panose="05000000000000000000" pitchFamily="2" charset="2"/>
              <a:buChar char="v"/>
            </a:pPr>
            <a:r>
              <a:rPr lang="pl-PL" dirty="0"/>
              <a:t>Lower </a:t>
            </a:r>
            <a:r>
              <a:rPr lang="pl-PL" dirty="0" err="1"/>
              <a:t>latency</a:t>
            </a:r>
            <a:r>
              <a:rPr lang="pl-PL" dirty="0"/>
              <a:t> – </a:t>
            </a:r>
            <a:r>
              <a:rPr lang="pl-PL" dirty="0" err="1"/>
              <a:t>direct</a:t>
            </a:r>
            <a:r>
              <a:rPr lang="pl-PL" dirty="0"/>
              <a:t> </a:t>
            </a:r>
            <a:r>
              <a:rPr lang="pl-PL" dirty="0" err="1"/>
              <a:t>communication</a:t>
            </a:r>
            <a:r>
              <a:rPr lang="pl-PL" dirty="0"/>
              <a:t> </a:t>
            </a:r>
            <a:r>
              <a:rPr lang="pl-PL" dirty="0" err="1"/>
              <a:t>is</a:t>
            </a:r>
            <a:r>
              <a:rPr lang="pl-PL" dirty="0"/>
              <a:t> </a:t>
            </a:r>
            <a:r>
              <a:rPr lang="pl-PL" dirty="0" err="1"/>
              <a:t>usually</a:t>
            </a:r>
            <a:r>
              <a:rPr lang="pl-PL" dirty="0"/>
              <a:t> </a:t>
            </a:r>
            <a:r>
              <a:rPr lang="pl-PL" dirty="0" err="1"/>
              <a:t>faster</a:t>
            </a:r>
            <a:endParaRPr lang="pl-PL" dirty="0"/>
          </a:p>
          <a:p>
            <a:pPr lvl="1" algn="just">
              <a:buFont typeface="Wingdings" panose="05000000000000000000" pitchFamily="2" charset="2"/>
              <a:buChar char="v"/>
            </a:pPr>
            <a:r>
              <a:rPr lang="pl-PL" dirty="0" err="1"/>
              <a:t>Secure</a:t>
            </a:r>
            <a:r>
              <a:rPr lang="pl-PL" dirty="0"/>
              <a:t> E2E – data </a:t>
            </a:r>
            <a:r>
              <a:rPr lang="pl-PL" dirty="0" err="1"/>
              <a:t>is</a:t>
            </a:r>
            <a:r>
              <a:rPr lang="pl-PL" dirty="0"/>
              <a:t> </a:t>
            </a:r>
            <a:r>
              <a:rPr lang="pl-PL" dirty="0" err="1"/>
              <a:t>sent</a:t>
            </a:r>
            <a:r>
              <a:rPr lang="pl-PL" dirty="0"/>
              <a:t> </a:t>
            </a:r>
            <a:r>
              <a:rPr lang="pl-PL" dirty="0" err="1"/>
              <a:t>directly</a:t>
            </a:r>
            <a:r>
              <a:rPr lang="pl-PL" dirty="0"/>
              <a:t> to the </a:t>
            </a:r>
            <a:r>
              <a:rPr lang="pl-PL" dirty="0" err="1"/>
              <a:t>peers</a:t>
            </a:r>
            <a:r>
              <a:rPr lang="pl-PL" dirty="0"/>
              <a:t>, </a:t>
            </a:r>
            <a:r>
              <a:rPr lang="pl-PL" dirty="0" err="1"/>
              <a:t>so</a:t>
            </a:r>
            <a:r>
              <a:rPr lang="pl-PL" dirty="0"/>
              <a:t> </a:t>
            </a:r>
            <a:r>
              <a:rPr lang="pl-PL" dirty="0" err="1"/>
              <a:t>there</a:t>
            </a:r>
            <a:r>
              <a:rPr lang="pl-PL" dirty="0"/>
              <a:t> </a:t>
            </a:r>
            <a:r>
              <a:rPr lang="pl-PL" dirty="0" err="1"/>
              <a:t>is</a:t>
            </a:r>
            <a:r>
              <a:rPr lang="pl-PL" dirty="0"/>
              <a:t> no </a:t>
            </a:r>
            <a:r>
              <a:rPr lang="pl-PL" dirty="0" err="1"/>
              <a:t>risk</a:t>
            </a:r>
            <a:r>
              <a:rPr lang="pl-PL" dirty="0"/>
              <a:t> of </a:t>
            </a:r>
            <a:r>
              <a:rPr lang="pl-PL" dirty="0" err="1"/>
              <a:t>capturing</a:t>
            </a:r>
            <a:r>
              <a:rPr lang="pl-PL" dirty="0"/>
              <a:t> </a:t>
            </a:r>
            <a:r>
              <a:rPr lang="pl-PL" dirty="0" err="1"/>
              <a:t>it</a:t>
            </a:r>
            <a:r>
              <a:rPr lang="pl-PL" dirty="0"/>
              <a:t> on the </a:t>
            </a:r>
            <a:r>
              <a:rPr lang="pl-PL" dirty="0" err="1"/>
              <a:t>server</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85621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how</a:t>
            </a:r>
            <a:r>
              <a:rPr lang="pl-PL" dirty="0">
                <a:solidFill>
                  <a:schemeClr val="tx1"/>
                </a:solidFill>
              </a:rPr>
              <a:t> </a:t>
            </a:r>
            <a:r>
              <a:rPr lang="pl-PL" dirty="0" err="1">
                <a:solidFill>
                  <a:schemeClr val="tx1"/>
                </a:solidFill>
              </a:rPr>
              <a:t>it</a:t>
            </a:r>
            <a:r>
              <a:rPr lang="pl-PL" dirty="0">
                <a:solidFill>
                  <a:schemeClr val="tx1"/>
                </a:solidFill>
              </a:rPr>
              <a:t> </a:t>
            </a:r>
            <a:r>
              <a:rPr lang="pl-PL" dirty="0" err="1">
                <a:solidFill>
                  <a:schemeClr val="tx1"/>
                </a:solidFill>
              </a:rPr>
              <a:t>works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pl-PL" dirty="0"/>
              <a:t>P2P </a:t>
            </a:r>
            <a:r>
              <a:rPr lang="pl-PL" dirty="0" err="1"/>
              <a:t>connectivity</a:t>
            </a:r>
            <a:r>
              <a:rPr lang="pl-PL" dirty="0"/>
              <a:t> </a:t>
            </a:r>
            <a:r>
              <a:rPr lang="pl-PL" dirty="0" err="1"/>
              <a:t>between</a:t>
            </a:r>
            <a:r>
              <a:rPr lang="pl-PL" dirty="0"/>
              <a:t> the </a:t>
            </a:r>
            <a:r>
              <a:rPr lang="pl-PL" dirty="0" err="1"/>
              <a:t>participants</a:t>
            </a:r>
            <a:r>
              <a:rPr lang="pl-PL" dirty="0"/>
              <a:t> of the </a:t>
            </a:r>
            <a:r>
              <a:rPr lang="pl-PL" dirty="0" err="1"/>
              <a:t>call</a:t>
            </a:r>
            <a:r>
              <a:rPr lang="pl-PL" dirty="0"/>
              <a:t> </a:t>
            </a:r>
            <a:r>
              <a:rPr lang="pl-PL" dirty="0" err="1"/>
              <a:t>is</a:t>
            </a:r>
            <a:r>
              <a:rPr lang="pl-PL" dirty="0"/>
              <a:t> </a:t>
            </a:r>
            <a:r>
              <a:rPr lang="pl-PL" dirty="0" err="1"/>
              <a:t>made</a:t>
            </a:r>
            <a:r>
              <a:rPr lang="pl-PL" dirty="0"/>
              <a:t> </a:t>
            </a:r>
            <a:r>
              <a:rPr lang="pl-PL" dirty="0" err="1"/>
              <a:t>using</a:t>
            </a:r>
            <a:r>
              <a:rPr lang="pl-PL" dirty="0"/>
              <a:t> I</a:t>
            </a:r>
            <a:r>
              <a:rPr lang="en-GB" dirty="0" err="1"/>
              <a:t>nteractive</a:t>
            </a:r>
            <a:r>
              <a:rPr lang="en-GB" dirty="0"/>
              <a:t> Connectivity Establishment</a:t>
            </a:r>
            <a:r>
              <a:rPr lang="pl-PL" dirty="0"/>
              <a:t> (ICE) </a:t>
            </a:r>
            <a:r>
              <a:rPr lang="pl-PL" dirty="0" err="1"/>
              <a:t>protocol</a:t>
            </a:r>
            <a:r>
              <a:rPr lang="pl-PL" dirty="0"/>
              <a:t>, </a:t>
            </a:r>
            <a:r>
              <a:rPr lang="pl-PL" dirty="0" err="1"/>
              <a:t>described</a:t>
            </a:r>
            <a:r>
              <a:rPr lang="pl-PL" dirty="0"/>
              <a:t> in </a:t>
            </a:r>
            <a:r>
              <a:rPr lang="pl-PL" dirty="0">
                <a:hlinkClick r:id="rId2"/>
              </a:rPr>
              <a:t>RFC 8845</a:t>
            </a:r>
            <a:r>
              <a:rPr lang="pl-PL" dirty="0"/>
              <a:t>, </a:t>
            </a:r>
            <a:r>
              <a:rPr lang="pl-PL" dirty="0" err="1"/>
              <a:t>another</a:t>
            </a:r>
            <a:r>
              <a:rPr lang="pl-PL" dirty="0"/>
              <a:t> </a:t>
            </a:r>
            <a:r>
              <a:rPr lang="pl-PL" dirty="0" err="1"/>
              <a:t>protocol</a:t>
            </a:r>
            <a:r>
              <a:rPr lang="pl-PL" dirty="0"/>
              <a:t> </a:t>
            </a:r>
            <a:r>
              <a:rPr lang="pl-PL" dirty="0" err="1"/>
              <a:t>older</a:t>
            </a:r>
            <a:r>
              <a:rPr lang="pl-PL" dirty="0"/>
              <a:t> </a:t>
            </a:r>
            <a:r>
              <a:rPr lang="pl-PL" dirty="0" err="1"/>
              <a:t>then</a:t>
            </a:r>
            <a:r>
              <a:rPr lang="pl-PL" dirty="0"/>
              <a:t> </a:t>
            </a:r>
            <a:r>
              <a:rPr lang="pl-PL" dirty="0" err="1"/>
              <a:t>WebRTC</a:t>
            </a:r>
            <a:r>
              <a:rPr lang="pl-PL" dirty="0"/>
              <a:t> (</a:t>
            </a:r>
            <a:r>
              <a:rPr lang="pl-PL" dirty="0" err="1"/>
              <a:t>published</a:t>
            </a:r>
            <a:r>
              <a:rPr lang="pl-PL" dirty="0"/>
              <a:t> in 2010)</a:t>
            </a:r>
          </a:p>
          <a:p>
            <a:pPr algn="just">
              <a:buFont typeface="Wingdings" panose="05000000000000000000" pitchFamily="2" charset="2"/>
              <a:buChar char="v"/>
            </a:pPr>
            <a:r>
              <a:rPr lang="pl-PL" dirty="0"/>
              <a:t>The ICE </a:t>
            </a:r>
            <a:r>
              <a:rPr lang="pl-PL" dirty="0" err="1"/>
              <a:t>protocol</a:t>
            </a:r>
            <a:r>
              <a:rPr lang="pl-PL" dirty="0"/>
              <a:t> </a:t>
            </a:r>
            <a:r>
              <a:rPr lang="pl-PL" dirty="0" err="1"/>
              <a:t>tries</a:t>
            </a:r>
            <a:r>
              <a:rPr lang="pl-PL" dirty="0"/>
              <a:t> to </a:t>
            </a:r>
            <a:r>
              <a:rPr lang="pl-PL" dirty="0" err="1"/>
              <a:t>find</a:t>
            </a:r>
            <a:r>
              <a:rPr lang="pl-PL" dirty="0"/>
              <a:t> the </a:t>
            </a:r>
            <a:r>
              <a:rPr lang="pl-PL" dirty="0" err="1"/>
              <a:t>best</a:t>
            </a:r>
            <a:r>
              <a:rPr lang="pl-PL" dirty="0"/>
              <a:t> </a:t>
            </a:r>
            <a:r>
              <a:rPr lang="pl-PL" dirty="0" err="1"/>
              <a:t>way</a:t>
            </a:r>
            <a:r>
              <a:rPr lang="pl-PL" dirty="0"/>
              <a:t> to </a:t>
            </a:r>
            <a:r>
              <a:rPr lang="pl-PL" dirty="0" err="1"/>
              <a:t>communicate</a:t>
            </a:r>
            <a:r>
              <a:rPr lang="pl-PL" dirty="0"/>
              <a:t> </a:t>
            </a:r>
            <a:r>
              <a:rPr lang="pl-PL" dirty="0" err="1"/>
              <a:t>two</a:t>
            </a:r>
            <a:r>
              <a:rPr lang="pl-PL" dirty="0"/>
              <a:t> </a:t>
            </a:r>
            <a:r>
              <a:rPr lang="pl-PL" dirty="0" err="1"/>
              <a:t>peers</a:t>
            </a:r>
            <a:r>
              <a:rPr lang="pl-PL" dirty="0"/>
              <a:t>. </a:t>
            </a:r>
            <a:r>
              <a:rPr lang="pl-PL" dirty="0" err="1"/>
              <a:t>Each</a:t>
            </a:r>
            <a:r>
              <a:rPr lang="pl-PL" dirty="0"/>
              <a:t> </a:t>
            </a:r>
            <a:r>
              <a:rPr lang="pl-PL" dirty="0" err="1"/>
              <a:t>peer</a:t>
            </a:r>
            <a:r>
              <a:rPr lang="pl-PL" dirty="0"/>
              <a:t> </a:t>
            </a:r>
            <a:r>
              <a:rPr lang="pl-PL" dirty="0" err="1"/>
              <a:t>collects</a:t>
            </a:r>
            <a:r>
              <a:rPr lang="pl-PL" dirty="0"/>
              <a:t> and </a:t>
            </a:r>
            <a:r>
              <a:rPr lang="pl-PL" dirty="0" err="1"/>
              <a:t>publishes</a:t>
            </a:r>
            <a:r>
              <a:rPr lang="pl-PL" dirty="0"/>
              <a:t> the </a:t>
            </a:r>
            <a:r>
              <a:rPr lang="pl-PL" dirty="0" err="1"/>
              <a:t>ways</a:t>
            </a:r>
            <a:r>
              <a:rPr lang="pl-PL" dirty="0"/>
              <a:t> </a:t>
            </a:r>
            <a:r>
              <a:rPr lang="pl-PL" dirty="0" err="1"/>
              <a:t>it</a:t>
            </a:r>
            <a:r>
              <a:rPr lang="pl-PL" dirty="0"/>
              <a:t> </a:t>
            </a:r>
            <a:r>
              <a:rPr lang="pl-PL" dirty="0" err="1"/>
              <a:t>is</a:t>
            </a:r>
            <a:r>
              <a:rPr lang="pl-PL" dirty="0"/>
              <a:t> </a:t>
            </a:r>
            <a:r>
              <a:rPr lang="pl-PL" dirty="0" err="1"/>
              <a:t>reachable</a:t>
            </a:r>
            <a:r>
              <a:rPr lang="pl-PL" dirty="0"/>
              <a:t>. The list </a:t>
            </a:r>
            <a:r>
              <a:rPr lang="pl-PL" dirty="0" err="1"/>
              <a:t>is</a:t>
            </a:r>
            <a:r>
              <a:rPr lang="pl-PL" dirty="0"/>
              <a:t> </a:t>
            </a:r>
            <a:r>
              <a:rPr lang="pl-PL" dirty="0" err="1"/>
              <a:t>known</a:t>
            </a:r>
            <a:r>
              <a:rPr lang="pl-PL" dirty="0"/>
              <a:t> as a list of </a:t>
            </a:r>
            <a:r>
              <a:rPr lang="pl-PL" b="1" dirty="0" err="1"/>
              <a:t>candidates</a:t>
            </a:r>
            <a:r>
              <a:rPr lang="pl-PL" dirty="0"/>
              <a:t>. A </a:t>
            </a:r>
            <a:r>
              <a:rPr lang="pl-PL" b="1" dirty="0" err="1"/>
              <a:t>candidate</a:t>
            </a:r>
            <a:r>
              <a:rPr lang="pl-PL" dirty="0"/>
              <a:t> </a:t>
            </a:r>
            <a:r>
              <a:rPr lang="pl-PL" dirty="0" err="1"/>
              <a:t>is</a:t>
            </a:r>
            <a:r>
              <a:rPr lang="pl-PL" dirty="0"/>
              <a:t> </a:t>
            </a:r>
            <a:r>
              <a:rPr lang="pl-PL" dirty="0" err="1"/>
              <a:t>essentially</a:t>
            </a:r>
            <a:r>
              <a:rPr lang="pl-PL" dirty="0"/>
              <a:t> a transport </a:t>
            </a:r>
            <a:r>
              <a:rPr lang="pl-PL" dirty="0" err="1"/>
              <a:t>address</a:t>
            </a:r>
            <a:r>
              <a:rPr lang="pl-PL" dirty="0"/>
              <a:t> of the </a:t>
            </a:r>
            <a:r>
              <a:rPr lang="pl-PL" dirty="0" err="1"/>
              <a:t>peer</a:t>
            </a:r>
            <a:r>
              <a:rPr lang="pl-PL" dirty="0"/>
              <a:t> </a:t>
            </a:r>
            <a:r>
              <a:rPr lang="pl-PL" dirty="0" err="1"/>
              <a:t>that</a:t>
            </a:r>
            <a:r>
              <a:rPr lang="pl-PL" dirty="0"/>
              <a:t> </a:t>
            </a:r>
            <a:r>
              <a:rPr lang="pl-PL" dirty="0" err="1"/>
              <a:t>it</a:t>
            </a:r>
            <a:r>
              <a:rPr lang="pl-PL" dirty="0"/>
              <a:t> </a:t>
            </a:r>
            <a:r>
              <a:rPr lang="pl-PL" dirty="0" err="1"/>
              <a:t>believes</a:t>
            </a:r>
            <a:r>
              <a:rPr lang="pl-PL" dirty="0"/>
              <a:t> </a:t>
            </a:r>
            <a:r>
              <a:rPr lang="pl-PL" dirty="0" err="1"/>
              <a:t>is</a:t>
            </a:r>
            <a:r>
              <a:rPr lang="pl-PL" dirty="0"/>
              <a:t> </a:t>
            </a:r>
            <a:r>
              <a:rPr lang="pl-PL" dirty="0" err="1"/>
              <a:t>reachable</a:t>
            </a:r>
            <a:r>
              <a:rPr lang="pl-PL" dirty="0"/>
              <a:t>. </a:t>
            </a:r>
          </a:p>
          <a:p>
            <a:pPr algn="just">
              <a:buFont typeface="Wingdings" panose="05000000000000000000" pitchFamily="2" charset="2"/>
              <a:buChar char="v"/>
            </a:pPr>
            <a:r>
              <a:rPr lang="pl-PL" dirty="0" err="1"/>
              <a:t>Candidates</a:t>
            </a:r>
            <a:r>
              <a:rPr lang="pl-PL" dirty="0"/>
              <a:t> </a:t>
            </a:r>
            <a:r>
              <a:rPr lang="pl-PL" dirty="0" err="1"/>
              <a:t>are</a:t>
            </a:r>
            <a:r>
              <a:rPr lang="pl-PL" dirty="0"/>
              <a:t> </a:t>
            </a:r>
            <a:r>
              <a:rPr lang="pl-PL" dirty="0" err="1"/>
              <a:t>sent</a:t>
            </a:r>
            <a:r>
              <a:rPr lang="pl-PL" dirty="0"/>
              <a:t> to </a:t>
            </a:r>
            <a:r>
              <a:rPr lang="pl-PL" dirty="0" err="1"/>
              <a:t>peers</a:t>
            </a:r>
            <a:r>
              <a:rPr lang="pl-PL" dirty="0"/>
              <a:t> via SDP. </a:t>
            </a:r>
            <a:r>
              <a:rPr lang="en-GB" dirty="0"/>
              <a:t>These routes are known as </a:t>
            </a:r>
            <a:r>
              <a:rPr lang="en-GB" b="1" dirty="0"/>
              <a:t>Candidate Pairs</a:t>
            </a:r>
            <a:r>
              <a:rPr lang="en-GB" dirty="0"/>
              <a:t>, which is a pairing of a local and remote transport address</a:t>
            </a:r>
            <a:endParaRPr lang="pl-PL" dirty="0"/>
          </a:p>
          <a:p>
            <a:pPr algn="just">
              <a:buFont typeface="Wingdings" panose="05000000000000000000" pitchFamily="2" charset="2"/>
              <a:buChar char="v"/>
            </a:pPr>
            <a:r>
              <a:rPr lang="pl-PL" dirty="0" err="1"/>
              <a:t>Later</a:t>
            </a:r>
            <a:r>
              <a:rPr lang="pl-PL" dirty="0"/>
              <a:t> on, ICE </a:t>
            </a:r>
            <a:r>
              <a:rPr lang="pl-PL" dirty="0" err="1"/>
              <a:t>determines</a:t>
            </a:r>
            <a:r>
              <a:rPr lang="pl-PL" dirty="0"/>
              <a:t> the </a:t>
            </a:r>
            <a:r>
              <a:rPr lang="pl-PL" dirty="0" err="1"/>
              <a:t>best</a:t>
            </a:r>
            <a:r>
              <a:rPr lang="pl-PL" dirty="0"/>
              <a:t> </a:t>
            </a:r>
            <a:r>
              <a:rPr lang="pl-PL" dirty="0" err="1"/>
              <a:t>pairs</a:t>
            </a:r>
            <a:r>
              <a:rPr lang="pl-PL" dirty="0"/>
              <a:t> of the </a:t>
            </a:r>
            <a:r>
              <a:rPr lang="pl-PL" dirty="0" err="1"/>
              <a:t>candidates</a:t>
            </a:r>
            <a:r>
              <a:rPr lang="pl-PL" dirty="0"/>
              <a:t> </a:t>
            </a:r>
            <a:r>
              <a:rPr lang="pl-PL" dirty="0" err="1"/>
              <a:t>based</a:t>
            </a:r>
            <a:r>
              <a:rPr lang="pl-PL" dirty="0"/>
              <a:t> on the ICE ping </a:t>
            </a:r>
            <a:r>
              <a:rPr lang="pl-PL" dirty="0" err="1"/>
              <a:t>packets</a:t>
            </a:r>
            <a:endParaRPr lang="pl-PL" dirty="0"/>
          </a:p>
          <a:p>
            <a:pPr algn="just">
              <a:buFont typeface="Wingdings" panose="05000000000000000000" pitchFamily="2" charset="2"/>
              <a:buChar char="v"/>
            </a:pPr>
            <a:r>
              <a:rPr lang="pl-PL" dirty="0"/>
              <a:t>The </a:t>
            </a:r>
            <a:r>
              <a:rPr lang="pl-PL" dirty="0" err="1"/>
              <a:t>best</a:t>
            </a:r>
            <a:r>
              <a:rPr lang="pl-PL" dirty="0"/>
              <a:t> </a:t>
            </a:r>
            <a:r>
              <a:rPr lang="pl-PL" dirty="0" err="1"/>
              <a:t>pair</a:t>
            </a:r>
            <a:r>
              <a:rPr lang="pl-PL" dirty="0"/>
              <a:t> </a:t>
            </a:r>
            <a:r>
              <a:rPr lang="pl-PL" dirty="0" err="1"/>
              <a:t>is</a:t>
            </a:r>
            <a:r>
              <a:rPr lang="pl-PL" dirty="0"/>
              <a:t> </a:t>
            </a:r>
            <a:r>
              <a:rPr lang="pl-PL" dirty="0" err="1"/>
              <a:t>used</a:t>
            </a:r>
            <a:r>
              <a:rPr lang="pl-PL" dirty="0"/>
              <a:t> by the </a:t>
            </a:r>
            <a:r>
              <a:rPr lang="pl-PL" dirty="0" err="1"/>
              <a:t>WebRTC</a:t>
            </a:r>
            <a:r>
              <a:rPr lang="pl-PL" dirty="0"/>
              <a:t> agent for a </a:t>
            </a:r>
            <a:r>
              <a:rPr lang="pl-PL" dirty="0" err="1"/>
              <a:t>main</a:t>
            </a:r>
            <a:r>
              <a:rPr lang="pl-PL" dirty="0"/>
              <a:t> </a:t>
            </a:r>
            <a:r>
              <a:rPr lang="pl-PL" dirty="0" err="1"/>
              <a:t>communication</a:t>
            </a:r>
            <a:r>
              <a:rPr lang="pl-PL" dirty="0"/>
              <a:t> </a:t>
            </a:r>
            <a:r>
              <a:rPr lang="pl-PL" dirty="0" err="1"/>
              <a:t>route</a:t>
            </a:r>
            <a:endParaRPr lang="pl-PL" dirty="0"/>
          </a:p>
          <a:p>
            <a:pPr algn="just">
              <a:buFont typeface="Wingdings" panose="05000000000000000000" pitchFamily="2" charset="2"/>
              <a:buChar char="v"/>
            </a:pPr>
            <a:r>
              <a:rPr lang="pl-PL" dirty="0" err="1"/>
              <a:t>During</a:t>
            </a:r>
            <a:r>
              <a:rPr lang="pl-PL" dirty="0"/>
              <a:t> the </a:t>
            </a:r>
            <a:r>
              <a:rPr lang="pl-PL" dirty="0" err="1"/>
              <a:t>call</a:t>
            </a:r>
            <a:r>
              <a:rPr lang="pl-PL" dirty="0"/>
              <a:t>, ICE </a:t>
            </a:r>
            <a:r>
              <a:rPr lang="pl-PL" dirty="0" err="1"/>
              <a:t>constantly</a:t>
            </a:r>
            <a:r>
              <a:rPr lang="pl-PL" dirty="0"/>
              <a:t> </a:t>
            </a:r>
            <a:r>
              <a:rPr lang="pl-PL" dirty="0" err="1"/>
              <a:t>maintains</a:t>
            </a:r>
            <a:r>
              <a:rPr lang="pl-PL" dirty="0"/>
              <a:t> a list of </a:t>
            </a:r>
            <a:r>
              <a:rPr lang="pl-PL" dirty="0" err="1"/>
              <a:t>possible</a:t>
            </a:r>
            <a:r>
              <a:rPr lang="pl-PL" dirty="0"/>
              <a:t> </a:t>
            </a:r>
            <a:r>
              <a:rPr lang="pl-PL" dirty="0" err="1"/>
              <a:t>candidate</a:t>
            </a:r>
            <a:r>
              <a:rPr lang="pl-PL" dirty="0"/>
              <a:t> </a:t>
            </a:r>
            <a:r>
              <a:rPr lang="pl-PL" dirty="0" err="1"/>
              <a:t>pairs</a:t>
            </a:r>
            <a:r>
              <a:rPr lang="pl-PL" dirty="0"/>
              <a:t>. It </a:t>
            </a:r>
            <a:r>
              <a:rPr lang="pl-PL" dirty="0" err="1"/>
              <a:t>allows</a:t>
            </a:r>
            <a:r>
              <a:rPr lang="pl-PL" dirty="0"/>
              <a:t> </a:t>
            </a:r>
            <a:r>
              <a:rPr lang="pl-PL" dirty="0" err="1"/>
              <a:t>WebRTC</a:t>
            </a:r>
            <a:r>
              <a:rPr lang="pl-PL" dirty="0"/>
              <a:t> to </a:t>
            </a:r>
            <a:r>
              <a:rPr lang="pl-PL" dirty="0" err="1"/>
              <a:t>change</a:t>
            </a:r>
            <a:r>
              <a:rPr lang="pl-PL" dirty="0"/>
              <a:t> </a:t>
            </a:r>
            <a:r>
              <a:rPr lang="pl-PL" dirty="0" err="1"/>
              <a:t>communication</a:t>
            </a:r>
            <a:r>
              <a:rPr lang="pl-PL" dirty="0"/>
              <a:t> </a:t>
            </a:r>
            <a:r>
              <a:rPr lang="pl-PL" dirty="0" err="1"/>
              <a:t>route</a:t>
            </a:r>
            <a:r>
              <a:rPr lang="pl-PL" dirty="0"/>
              <a:t> on the </a:t>
            </a:r>
            <a:r>
              <a:rPr lang="pl-PL" dirty="0" err="1"/>
              <a:t>fly</a:t>
            </a:r>
            <a:r>
              <a:rPr lang="pl-PL" dirty="0"/>
              <a:t>, </a:t>
            </a:r>
            <a:r>
              <a:rPr lang="pl-PL" dirty="0" err="1"/>
              <a:t>without</a:t>
            </a:r>
            <a:r>
              <a:rPr lang="pl-PL" dirty="0"/>
              <a:t> </a:t>
            </a:r>
            <a:r>
              <a:rPr lang="pl-PL" dirty="0" err="1"/>
              <a:t>stopping</a:t>
            </a:r>
            <a:r>
              <a:rPr lang="pl-PL" dirty="0"/>
              <a:t> the </a:t>
            </a:r>
            <a:r>
              <a:rPr lang="pl-PL" dirty="0" err="1"/>
              <a:t>connection</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4133688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challanges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Real-</a:t>
            </a:r>
            <a:r>
              <a:rPr lang="pl-PL" dirty="0" err="1"/>
              <a:t>world</a:t>
            </a:r>
            <a:r>
              <a:rPr lang="pl-PL" dirty="0"/>
              <a:t> </a:t>
            </a:r>
            <a:r>
              <a:rPr lang="pl-PL" dirty="0" err="1"/>
              <a:t>peer</a:t>
            </a:r>
            <a:r>
              <a:rPr lang="pl-PL" dirty="0"/>
              <a:t>-to-</a:t>
            </a:r>
            <a:r>
              <a:rPr lang="pl-PL" dirty="0" err="1"/>
              <a:t>peer</a:t>
            </a:r>
            <a:r>
              <a:rPr lang="pl-PL" dirty="0"/>
              <a:t> </a:t>
            </a:r>
            <a:r>
              <a:rPr lang="pl-PL" dirty="0" err="1"/>
              <a:t>communication</a:t>
            </a:r>
            <a:r>
              <a:rPr lang="pl-PL" dirty="0"/>
              <a:t> </a:t>
            </a:r>
            <a:r>
              <a:rPr lang="pl-PL" dirty="0" err="1"/>
              <a:t>faces</a:t>
            </a:r>
            <a:r>
              <a:rPr lang="pl-PL" dirty="0"/>
              <a:t> </a:t>
            </a:r>
            <a:r>
              <a:rPr lang="pl-PL" dirty="0" err="1"/>
              <a:t>many</a:t>
            </a:r>
            <a:r>
              <a:rPr lang="pl-PL" dirty="0"/>
              <a:t> </a:t>
            </a:r>
            <a:r>
              <a:rPr lang="pl-PL" dirty="0" err="1"/>
              <a:t>challenges</a:t>
            </a:r>
            <a:r>
              <a:rPr lang="pl-PL" dirty="0"/>
              <a:t> and </a:t>
            </a:r>
            <a:r>
              <a:rPr lang="pl-PL" dirty="0" err="1"/>
              <a:t>constraints</a:t>
            </a:r>
            <a:r>
              <a:rPr lang="pl-PL" dirty="0"/>
              <a:t> </a:t>
            </a:r>
            <a:r>
              <a:rPr lang="pl-PL" dirty="0" err="1"/>
              <a:t>that</a:t>
            </a:r>
            <a:r>
              <a:rPr lang="pl-PL" dirty="0"/>
              <a:t> </a:t>
            </a:r>
            <a:r>
              <a:rPr lang="pl-PL" dirty="0" err="1"/>
              <a:t>need</a:t>
            </a:r>
            <a:r>
              <a:rPr lang="pl-PL" dirty="0"/>
              <a:t> to be </a:t>
            </a:r>
            <a:r>
              <a:rPr lang="pl-PL" dirty="0" err="1"/>
              <a:t>solved</a:t>
            </a:r>
            <a:r>
              <a:rPr lang="pl-PL" dirty="0"/>
              <a:t> to </a:t>
            </a:r>
            <a:r>
              <a:rPr lang="pl-PL" dirty="0" err="1"/>
              <a:t>create</a:t>
            </a:r>
            <a:r>
              <a:rPr lang="pl-PL" dirty="0"/>
              <a:t> a </a:t>
            </a:r>
            <a:r>
              <a:rPr lang="pl-PL" dirty="0" err="1"/>
              <a:t>valid</a:t>
            </a:r>
            <a:r>
              <a:rPr lang="pl-PL" dirty="0"/>
              <a:t> </a:t>
            </a:r>
            <a:r>
              <a:rPr lang="pl-PL" dirty="0" err="1"/>
              <a:t>peer</a:t>
            </a:r>
            <a:r>
              <a:rPr lang="pl-PL" dirty="0"/>
              <a:t>-to-</a:t>
            </a:r>
            <a:r>
              <a:rPr lang="pl-PL" dirty="0" err="1"/>
              <a:t>peer</a:t>
            </a:r>
            <a:r>
              <a:rPr lang="pl-PL" dirty="0"/>
              <a:t> </a:t>
            </a:r>
            <a:r>
              <a:rPr lang="pl-PL" dirty="0" err="1"/>
              <a:t>connection</a:t>
            </a:r>
            <a:r>
              <a:rPr lang="pl-PL" dirty="0"/>
              <a:t>.</a:t>
            </a:r>
          </a:p>
          <a:p>
            <a:pPr algn="just">
              <a:buFont typeface="Wingdings" panose="05000000000000000000" pitchFamily="2" charset="2"/>
              <a:buChar char="v"/>
            </a:pPr>
            <a:r>
              <a:rPr lang="pl-PL" dirty="0" err="1"/>
              <a:t>Protocol</a:t>
            </a:r>
            <a:r>
              <a:rPr lang="pl-PL" dirty="0"/>
              <a:t> </a:t>
            </a:r>
            <a:r>
              <a:rPr lang="pl-PL" dirty="0" err="1"/>
              <a:t>restrictions</a:t>
            </a:r>
            <a:r>
              <a:rPr lang="pl-PL" dirty="0"/>
              <a:t> – </a:t>
            </a:r>
            <a:r>
              <a:rPr lang="pl-PL" dirty="0" err="1"/>
              <a:t>some</a:t>
            </a:r>
            <a:r>
              <a:rPr lang="pl-PL" dirty="0"/>
              <a:t> networks </a:t>
            </a:r>
            <a:r>
              <a:rPr lang="pl-PL" dirty="0" err="1"/>
              <a:t>don’t</a:t>
            </a:r>
            <a:r>
              <a:rPr lang="pl-PL" dirty="0"/>
              <a:t> </a:t>
            </a:r>
            <a:r>
              <a:rPr lang="pl-PL" dirty="0" err="1"/>
              <a:t>allow</a:t>
            </a:r>
            <a:r>
              <a:rPr lang="pl-PL" dirty="0"/>
              <a:t> UDP </a:t>
            </a:r>
            <a:r>
              <a:rPr lang="pl-PL" dirty="0" err="1"/>
              <a:t>traffic</a:t>
            </a:r>
            <a:r>
              <a:rPr lang="pl-PL" dirty="0"/>
              <a:t> </a:t>
            </a:r>
            <a:r>
              <a:rPr lang="pl-PL" dirty="0" err="1"/>
              <a:t>at</a:t>
            </a:r>
            <a:r>
              <a:rPr lang="pl-PL" dirty="0"/>
              <a:t> </a:t>
            </a:r>
            <a:r>
              <a:rPr lang="pl-PL" dirty="0" err="1"/>
              <a:t>all</a:t>
            </a:r>
            <a:r>
              <a:rPr lang="pl-PL" dirty="0"/>
              <a:t>. </a:t>
            </a:r>
            <a:r>
              <a:rPr lang="pl-PL" dirty="0" err="1"/>
              <a:t>Some</a:t>
            </a:r>
            <a:r>
              <a:rPr lang="pl-PL" dirty="0"/>
              <a:t> networks </a:t>
            </a:r>
            <a:r>
              <a:rPr lang="pl-PL" dirty="0" err="1"/>
              <a:t>may</a:t>
            </a:r>
            <a:r>
              <a:rPr lang="pl-PL" dirty="0"/>
              <a:t> not </a:t>
            </a:r>
            <a:r>
              <a:rPr lang="pl-PL" dirty="0" err="1"/>
              <a:t>allow</a:t>
            </a:r>
            <a:r>
              <a:rPr lang="pl-PL" dirty="0"/>
              <a:t> TCP </a:t>
            </a:r>
            <a:r>
              <a:rPr lang="pl-PL" dirty="0" err="1"/>
              <a:t>traffic</a:t>
            </a:r>
            <a:endParaRPr lang="pl-PL" dirty="0"/>
          </a:p>
          <a:p>
            <a:pPr algn="just">
              <a:buFont typeface="Wingdings" panose="05000000000000000000" pitchFamily="2" charset="2"/>
              <a:buChar char="v"/>
            </a:pPr>
            <a:r>
              <a:rPr lang="pl-PL" dirty="0" err="1"/>
              <a:t>Firewalls</a:t>
            </a:r>
            <a:r>
              <a:rPr lang="pl-PL" dirty="0"/>
              <a:t> and </a:t>
            </a:r>
            <a:r>
              <a:rPr lang="pl-PL" dirty="0" err="1"/>
              <a:t>packet</a:t>
            </a:r>
            <a:r>
              <a:rPr lang="pl-PL" dirty="0"/>
              <a:t> </a:t>
            </a:r>
            <a:r>
              <a:rPr lang="pl-PL" dirty="0" err="1"/>
              <a:t>inspections</a:t>
            </a:r>
            <a:r>
              <a:rPr lang="pl-PL" dirty="0"/>
              <a:t> – Many networks </a:t>
            </a:r>
            <a:r>
              <a:rPr lang="pl-PL" dirty="0" err="1"/>
              <a:t>may</a:t>
            </a:r>
            <a:r>
              <a:rPr lang="pl-PL" dirty="0"/>
              <a:t> be </a:t>
            </a:r>
            <a:r>
              <a:rPr lang="pl-PL" dirty="0" err="1"/>
              <a:t>protected</a:t>
            </a:r>
            <a:r>
              <a:rPr lang="pl-PL" dirty="0"/>
              <a:t> by </a:t>
            </a:r>
            <a:r>
              <a:rPr lang="pl-PL" dirty="0" err="1"/>
              <a:t>advanced</a:t>
            </a:r>
            <a:r>
              <a:rPr lang="pl-PL" dirty="0"/>
              <a:t> </a:t>
            </a:r>
            <a:r>
              <a:rPr lang="pl-PL" dirty="0" err="1"/>
              <a:t>firewalls</a:t>
            </a:r>
            <a:r>
              <a:rPr lang="pl-PL" dirty="0"/>
              <a:t> and </a:t>
            </a:r>
            <a:r>
              <a:rPr lang="pl-PL" dirty="0" err="1"/>
              <a:t>intelligent</a:t>
            </a:r>
            <a:r>
              <a:rPr lang="pl-PL" dirty="0"/>
              <a:t> </a:t>
            </a:r>
            <a:r>
              <a:rPr lang="pl-PL" dirty="0" err="1"/>
              <a:t>deep</a:t>
            </a:r>
            <a:r>
              <a:rPr lang="pl-PL" dirty="0"/>
              <a:t> </a:t>
            </a:r>
            <a:r>
              <a:rPr lang="pl-PL" dirty="0" err="1"/>
              <a:t>packet</a:t>
            </a:r>
            <a:r>
              <a:rPr lang="pl-PL" dirty="0"/>
              <a:t> </a:t>
            </a:r>
            <a:r>
              <a:rPr lang="pl-PL" dirty="0" err="1"/>
              <a:t>inspection</a:t>
            </a:r>
            <a:r>
              <a:rPr lang="pl-PL" dirty="0"/>
              <a:t> software. Many </a:t>
            </a:r>
            <a:r>
              <a:rPr lang="pl-PL" dirty="0" err="1"/>
              <a:t>times</a:t>
            </a:r>
            <a:r>
              <a:rPr lang="pl-PL" dirty="0"/>
              <a:t>, </a:t>
            </a:r>
            <a:r>
              <a:rPr lang="pl-PL" dirty="0" err="1"/>
              <a:t>this</a:t>
            </a:r>
            <a:r>
              <a:rPr lang="pl-PL" dirty="0"/>
              <a:t> </a:t>
            </a:r>
            <a:r>
              <a:rPr lang="pl-PL" dirty="0" err="1"/>
              <a:t>kind</a:t>
            </a:r>
            <a:r>
              <a:rPr lang="pl-PL" dirty="0"/>
              <a:t> of software </a:t>
            </a:r>
            <a:r>
              <a:rPr lang="pl-PL" dirty="0" err="1"/>
              <a:t>doesn’t</a:t>
            </a:r>
            <a:r>
              <a:rPr lang="pl-PL" dirty="0"/>
              <a:t> </a:t>
            </a:r>
            <a:r>
              <a:rPr lang="pl-PL" dirty="0" err="1"/>
              <a:t>understand</a:t>
            </a:r>
            <a:r>
              <a:rPr lang="pl-PL" dirty="0"/>
              <a:t> </a:t>
            </a:r>
            <a:r>
              <a:rPr lang="pl-PL" dirty="0" err="1"/>
              <a:t>WebRTC</a:t>
            </a:r>
            <a:r>
              <a:rPr lang="pl-PL" dirty="0"/>
              <a:t> </a:t>
            </a:r>
            <a:r>
              <a:rPr lang="pl-PL" dirty="0" err="1"/>
              <a:t>packets</a:t>
            </a:r>
            <a:r>
              <a:rPr lang="pl-PL" dirty="0"/>
              <a:t>, </a:t>
            </a:r>
            <a:r>
              <a:rPr lang="pl-PL" dirty="0" err="1"/>
              <a:t>so</a:t>
            </a:r>
            <a:r>
              <a:rPr lang="pl-PL" dirty="0"/>
              <a:t> </a:t>
            </a:r>
            <a:r>
              <a:rPr lang="pl-PL" dirty="0" err="1"/>
              <a:t>it</a:t>
            </a:r>
            <a:r>
              <a:rPr lang="pl-PL" dirty="0"/>
              <a:t> </a:t>
            </a:r>
            <a:r>
              <a:rPr lang="pl-PL" dirty="0" err="1"/>
              <a:t>blocks</a:t>
            </a:r>
            <a:r>
              <a:rPr lang="pl-PL" dirty="0"/>
              <a:t> </a:t>
            </a:r>
            <a:r>
              <a:rPr lang="pl-PL" dirty="0" err="1"/>
              <a:t>them</a:t>
            </a:r>
            <a:r>
              <a:rPr lang="pl-PL" dirty="0"/>
              <a:t>. For </a:t>
            </a:r>
            <a:r>
              <a:rPr lang="pl-PL" dirty="0" err="1"/>
              <a:t>example</a:t>
            </a:r>
            <a:r>
              <a:rPr lang="pl-PL" dirty="0"/>
              <a:t>, a </a:t>
            </a:r>
            <a:r>
              <a:rPr lang="pl-PL" dirty="0" err="1"/>
              <a:t>WebRTC</a:t>
            </a:r>
            <a:r>
              <a:rPr lang="pl-PL" dirty="0"/>
              <a:t> UDP </a:t>
            </a:r>
            <a:r>
              <a:rPr lang="pl-PL" dirty="0" err="1"/>
              <a:t>packet</a:t>
            </a:r>
            <a:r>
              <a:rPr lang="pl-PL" dirty="0"/>
              <a:t> </a:t>
            </a:r>
            <a:r>
              <a:rPr lang="pl-PL" dirty="0" err="1"/>
              <a:t>may</a:t>
            </a:r>
            <a:r>
              <a:rPr lang="pl-PL" dirty="0"/>
              <a:t> be </a:t>
            </a:r>
            <a:r>
              <a:rPr lang="pl-PL" dirty="0" err="1"/>
              <a:t>suspicious</a:t>
            </a:r>
            <a:r>
              <a:rPr lang="pl-PL" dirty="0"/>
              <a:t> and </a:t>
            </a:r>
            <a:r>
              <a:rPr lang="pl-PL" dirty="0" err="1"/>
              <a:t>blocked</a:t>
            </a:r>
            <a:r>
              <a:rPr lang="pl-PL" dirty="0"/>
              <a:t> by the </a:t>
            </a:r>
            <a:r>
              <a:rPr lang="pl-PL" dirty="0" err="1"/>
              <a:t>company</a:t>
            </a:r>
            <a:r>
              <a:rPr lang="pl-PL" dirty="0"/>
              <a:t> firewall</a:t>
            </a:r>
          </a:p>
          <a:p>
            <a:pPr algn="just">
              <a:buFont typeface="Wingdings" panose="05000000000000000000" pitchFamily="2" charset="2"/>
              <a:buChar char="v"/>
            </a:pPr>
            <a:r>
              <a:rPr lang="pl-PL" dirty="0" err="1"/>
              <a:t>Different</a:t>
            </a:r>
            <a:r>
              <a:rPr lang="pl-PL" dirty="0"/>
              <a:t> network – the most </a:t>
            </a:r>
            <a:r>
              <a:rPr lang="pl-PL" dirty="0" err="1"/>
              <a:t>common</a:t>
            </a:r>
            <a:r>
              <a:rPr lang="pl-PL" dirty="0"/>
              <a:t> </a:t>
            </a:r>
            <a:r>
              <a:rPr lang="pl-PL" dirty="0" err="1"/>
              <a:t>scenario</a:t>
            </a:r>
            <a:r>
              <a:rPr lang="pl-PL" dirty="0"/>
              <a:t>, </a:t>
            </a:r>
            <a:r>
              <a:rPr lang="pl-PL" dirty="0" err="1"/>
              <a:t>because</a:t>
            </a:r>
            <a:r>
              <a:rPr lang="pl-PL" dirty="0"/>
              <a:t> of the </a:t>
            </a:r>
            <a:r>
              <a:rPr lang="pl-PL" dirty="0" err="1"/>
              <a:t>time</a:t>
            </a:r>
            <a:r>
              <a:rPr lang="pl-PL" dirty="0"/>
              <a:t> </a:t>
            </a:r>
            <a:r>
              <a:rPr lang="pl-PL" dirty="0" err="1"/>
              <a:t>peers</a:t>
            </a:r>
            <a:r>
              <a:rPr lang="pl-PL" dirty="0"/>
              <a:t> of the </a:t>
            </a:r>
            <a:r>
              <a:rPr lang="pl-PL" dirty="0" err="1"/>
              <a:t>call</a:t>
            </a:r>
            <a:r>
              <a:rPr lang="pl-PL" dirty="0"/>
              <a:t> </a:t>
            </a:r>
            <a:r>
              <a:rPr lang="pl-PL" dirty="0" err="1"/>
              <a:t>are</a:t>
            </a:r>
            <a:r>
              <a:rPr lang="pl-PL" dirty="0"/>
              <a:t> not in the same network. A </a:t>
            </a:r>
            <a:r>
              <a:rPr lang="pl-PL" dirty="0" err="1"/>
              <a:t>typical</a:t>
            </a:r>
            <a:r>
              <a:rPr lang="pl-PL" dirty="0"/>
              <a:t> </a:t>
            </a:r>
            <a:r>
              <a:rPr lang="pl-PL" dirty="0" err="1"/>
              <a:t>call</a:t>
            </a:r>
            <a:r>
              <a:rPr lang="pl-PL" dirty="0"/>
              <a:t> </a:t>
            </a:r>
            <a:r>
              <a:rPr lang="pl-PL" dirty="0" err="1"/>
              <a:t>is</a:t>
            </a:r>
            <a:r>
              <a:rPr lang="pl-PL" dirty="0"/>
              <a:t> </a:t>
            </a:r>
            <a:r>
              <a:rPr lang="pl-PL" dirty="0" err="1"/>
              <a:t>usually</a:t>
            </a:r>
            <a:r>
              <a:rPr lang="pl-PL" dirty="0"/>
              <a:t> </a:t>
            </a:r>
            <a:r>
              <a:rPr lang="pl-PL" dirty="0" err="1"/>
              <a:t>between</a:t>
            </a:r>
            <a:r>
              <a:rPr lang="pl-PL" dirty="0"/>
              <a:t> </a:t>
            </a:r>
            <a:r>
              <a:rPr lang="pl-PL" dirty="0" err="1"/>
              <a:t>peers</a:t>
            </a:r>
            <a:r>
              <a:rPr lang="pl-PL" dirty="0"/>
              <a:t> in </a:t>
            </a:r>
            <a:r>
              <a:rPr lang="pl-PL" dirty="0" err="1"/>
              <a:t>different</a:t>
            </a:r>
            <a:r>
              <a:rPr lang="pl-PL" dirty="0"/>
              <a:t> networks with no </a:t>
            </a:r>
            <a:r>
              <a:rPr lang="pl-PL" dirty="0" err="1"/>
              <a:t>direct</a:t>
            </a:r>
            <a:r>
              <a:rPr lang="pl-PL" dirty="0"/>
              <a:t> </a:t>
            </a:r>
            <a:r>
              <a:rPr lang="pl-PL" dirty="0" err="1"/>
              <a:t>connectivity</a:t>
            </a:r>
            <a:r>
              <a:rPr lang="pl-PL" dirty="0"/>
              <a:t> </a:t>
            </a:r>
            <a:r>
              <a:rPr lang="pl-PL" dirty="0" err="1"/>
              <a:t>possibilities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8274069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different</a:t>
            </a:r>
            <a:r>
              <a:rPr lang="pl-PL" dirty="0">
                <a:solidFill>
                  <a:schemeClr val="tx1"/>
                </a:solidFill>
              </a:rPr>
              <a:t> networks</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8622EA36-34F1-48F4-AB76-721CE9B35E00}"/>
              </a:ext>
            </a:extLst>
          </p:cNvPr>
          <p:cNvSpPr/>
          <p:nvPr/>
        </p:nvSpPr>
        <p:spPr>
          <a:xfrm>
            <a:off x="961493" y="1997552"/>
            <a:ext cx="4676025"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a:t>
            </a:r>
            <a:endParaRPr lang="en-GB" dirty="0"/>
          </a:p>
        </p:txBody>
      </p:sp>
      <p:sp>
        <p:nvSpPr>
          <p:cNvPr id="6" name="Prostokąt 5">
            <a:extLst>
              <a:ext uri="{FF2B5EF4-FFF2-40B4-BE49-F238E27FC236}">
                <a16:creationId xmlns:a16="http://schemas.microsoft.com/office/drawing/2014/main" id="{AB0101F3-EC61-40CB-BF21-200B2133860B}"/>
              </a:ext>
            </a:extLst>
          </p:cNvPr>
          <p:cNvSpPr/>
          <p:nvPr/>
        </p:nvSpPr>
        <p:spPr>
          <a:xfrm>
            <a:off x="5670550" y="1997552"/>
            <a:ext cx="5455304"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B</a:t>
            </a:r>
            <a:endParaRPr lang="en-GB" dirty="0"/>
          </a:p>
        </p:txBody>
      </p:sp>
      <p:sp>
        <p:nvSpPr>
          <p:cNvPr id="8" name="Prostokąt: zaokrąglone rogi 7">
            <a:extLst>
              <a:ext uri="{FF2B5EF4-FFF2-40B4-BE49-F238E27FC236}">
                <a16:creationId xmlns:a16="http://schemas.microsoft.com/office/drawing/2014/main" id="{70B391A0-A048-43BC-B88B-04B333A6B940}"/>
              </a:ext>
            </a:extLst>
          </p:cNvPr>
          <p:cNvSpPr/>
          <p:nvPr/>
        </p:nvSpPr>
        <p:spPr>
          <a:xfrm>
            <a:off x="1134170" y="209173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endParaRPr lang="en-GB" dirty="0"/>
          </a:p>
        </p:txBody>
      </p:sp>
      <p:sp>
        <p:nvSpPr>
          <p:cNvPr id="9" name="Prostokąt: zaokrąglone rogi 8">
            <a:extLst>
              <a:ext uri="{FF2B5EF4-FFF2-40B4-BE49-F238E27FC236}">
                <a16:creationId xmlns:a16="http://schemas.microsoft.com/office/drawing/2014/main" id="{A2B31973-A628-4171-A6F1-909146F52E91}"/>
              </a:ext>
            </a:extLst>
          </p:cNvPr>
          <p:cNvSpPr/>
          <p:nvPr/>
        </p:nvSpPr>
        <p:spPr>
          <a:xfrm>
            <a:off x="5749917" y="2098934"/>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endParaRPr lang="en-GB" dirty="0"/>
          </a:p>
        </p:txBody>
      </p:sp>
      <p:sp>
        <p:nvSpPr>
          <p:cNvPr id="10" name="Prostokąt: zaokrąglone rogi 9">
            <a:extLst>
              <a:ext uri="{FF2B5EF4-FFF2-40B4-BE49-F238E27FC236}">
                <a16:creationId xmlns:a16="http://schemas.microsoft.com/office/drawing/2014/main" id="{FFC0BEAB-A04A-4856-A0EB-5C20882230DD}"/>
              </a:ext>
            </a:extLst>
          </p:cNvPr>
          <p:cNvSpPr/>
          <p:nvPr/>
        </p:nvSpPr>
        <p:spPr>
          <a:xfrm>
            <a:off x="2494548" y="2091739"/>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1" name="Prostokąt: zaokrąglone rogi 10">
            <a:extLst>
              <a:ext uri="{FF2B5EF4-FFF2-40B4-BE49-F238E27FC236}">
                <a16:creationId xmlns:a16="http://schemas.microsoft.com/office/drawing/2014/main" id="{CDE17C14-F568-48FE-9E8E-034B6BADF0A0}"/>
              </a:ext>
            </a:extLst>
          </p:cNvPr>
          <p:cNvSpPr/>
          <p:nvPr/>
        </p:nvSpPr>
        <p:spPr>
          <a:xfrm>
            <a:off x="3885064" y="2098934"/>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2" name="Prostokąt: zaokrąglone rogi 11">
            <a:extLst>
              <a:ext uri="{FF2B5EF4-FFF2-40B4-BE49-F238E27FC236}">
                <a16:creationId xmlns:a16="http://schemas.microsoft.com/office/drawing/2014/main" id="{45B2A802-9261-44CF-9B86-59E113236D95}"/>
              </a:ext>
            </a:extLst>
          </p:cNvPr>
          <p:cNvSpPr/>
          <p:nvPr/>
        </p:nvSpPr>
        <p:spPr>
          <a:xfrm>
            <a:off x="7262117" y="2047915"/>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3" name="Prostokąt: zaokrąglone rogi 12">
            <a:extLst>
              <a:ext uri="{FF2B5EF4-FFF2-40B4-BE49-F238E27FC236}">
                <a16:creationId xmlns:a16="http://schemas.microsoft.com/office/drawing/2014/main" id="{1089693B-18B1-4D03-A36B-27B19BF6AD32}"/>
              </a:ext>
            </a:extLst>
          </p:cNvPr>
          <p:cNvSpPr/>
          <p:nvPr/>
        </p:nvSpPr>
        <p:spPr>
          <a:xfrm>
            <a:off x="8652633" y="2055110"/>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4" name="Prostokąt: zaokrąglone rogi 13">
            <a:extLst>
              <a:ext uri="{FF2B5EF4-FFF2-40B4-BE49-F238E27FC236}">
                <a16:creationId xmlns:a16="http://schemas.microsoft.com/office/drawing/2014/main" id="{9248369F-BB8F-4E65-8E7E-C10620F7986A}"/>
              </a:ext>
            </a:extLst>
          </p:cNvPr>
          <p:cNvSpPr/>
          <p:nvPr/>
        </p:nvSpPr>
        <p:spPr>
          <a:xfrm>
            <a:off x="961493" y="3665176"/>
            <a:ext cx="4387850" cy="16129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Public </a:t>
            </a:r>
            <a:r>
              <a:rPr lang="pl-PL" dirty="0" err="1"/>
              <a:t>internet</a:t>
            </a:r>
            <a:endParaRPr lang="en-GB" dirty="0"/>
          </a:p>
        </p:txBody>
      </p:sp>
      <p:cxnSp>
        <p:nvCxnSpPr>
          <p:cNvPr id="16" name="Łącznik prosty ze strzałką 15">
            <a:extLst>
              <a:ext uri="{FF2B5EF4-FFF2-40B4-BE49-F238E27FC236}">
                <a16:creationId xmlns:a16="http://schemas.microsoft.com/office/drawing/2014/main" id="{203530E1-4892-4F0D-A734-A9549D2A694F}"/>
              </a:ext>
            </a:extLst>
          </p:cNvPr>
          <p:cNvCxnSpPr>
            <a:stCxn id="4" idx="2"/>
            <a:endCxn id="14" idx="0"/>
          </p:cNvCxnSpPr>
          <p:nvPr/>
        </p:nvCxnSpPr>
        <p:spPr>
          <a:xfrm flipH="1">
            <a:off x="3155418" y="3088553"/>
            <a:ext cx="144088"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8" name="Łącznik prosty ze strzałką 17">
            <a:extLst>
              <a:ext uri="{FF2B5EF4-FFF2-40B4-BE49-F238E27FC236}">
                <a16:creationId xmlns:a16="http://schemas.microsoft.com/office/drawing/2014/main" id="{B48BD4CC-0197-4DCA-B255-91CF7887D0E1}"/>
              </a:ext>
            </a:extLst>
          </p:cNvPr>
          <p:cNvCxnSpPr>
            <a:stCxn id="6" idx="2"/>
            <a:endCxn id="14" idx="0"/>
          </p:cNvCxnSpPr>
          <p:nvPr/>
        </p:nvCxnSpPr>
        <p:spPr>
          <a:xfrm flipH="1">
            <a:off x="3155418" y="3088553"/>
            <a:ext cx="5242784"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7" name="pole tekstowe 26">
            <a:extLst>
              <a:ext uri="{FF2B5EF4-FFF2-40B4-BE49-F238E27FC236}">
                <a16:creationId xmlns:a16="http://schemas.microsoft.com/office/drawing/2014/main" id="{E1A3A16B-9DFC-455B-9F30-67D213CF250C}"/>
              </a:ext>
            </a:extLst>
          </p:cNvPr>
          <p:cNvSpPr txBox="1"/>
          <p:nvPr/>
        </p:nvSpPr>
        <p:spPr>
          <a:xfrm>
            <a:off x="5918200" y="3568700"/>
            <a:ext cx="5829300" cy="2585323"/>
          </a:xfrm>
          <a:prstGeom prst="rect">
            <a:avLst/>
          </a:prstGeom>
          <a:noFill/>
        </p:spPr>
        <p:txBody>
          <a:bodyPr wrap="square" rtlCol="0">
            <a:spAutoFit/>
          </a:bodyPr>
          <a:lstStyle/>
          <a:p>
            <a:pPr algn="just"/>
            <a:r>
              <a:rPr lang="pl-PL" dirty="0" err="1"/>
              <a:t>Peers</a:t>
            </a:r>
            <a:r>
              <a:rPr lang="pl-PL" dirty="0"/>
              <a:t> </a:t>
            </a:r>
            <a:r>
              <a:rPr lang="pl-PL" dirty="0" err="1"/>
              <a:t>within</a:t>
            </a:r>
            <a:r>
              <a:rPr lang="pl-PL" dirty="0"/>
              <a:t> the same network </a:t>
            </a:r>
            <a:r>
              <a:rPr lang="pl-PL" dirty="0" err="1"/>
              <a:t>are</a:t>
            </a:r>
            <a:r>
              <a:rPr lang="pl-PL" dirty="0"/>
              <a:t> </a:t>
            </a:r>
            <a:r>
              <a:rPr lang="pl-PL" dirty="0" err="1"/>
              <a:t>easy</a:t>
            </a:r>
            <a:r>
              <a:rPr lang="pl-PL" dirty="0"/>
              <a:t> to </a:t>
            </a:r>
            <a:r>
              <a:rPr lang="pl-PL" dirty="0" err="1"/>
              <a:t>connect</a:t>
            </a:r>
            <a:r>
              <a:rPr lang="pl-PL" dirty="0"/>
              <a:t>, the </a:t>
            </a:r>
            <a:r>
              <a:rPr lang="pl-PL" dirty="0" err="1"/>
              <a:t>communication</a:t>
            </a:r>
            <a:r>
              <a:rPr lang="pl-PL" dirty="0"/>
              <a:t> </a:t>
            </a:r>
            <a:r>
              <a:rPr lang="pl-PL" dirty="0" err="1"/>
              <a:t>between</a:t>
            </a:r>
            <a:r>
              <a:rPr lang="pl-PL" dirty="0"/>
              <a:t> 192.168.0.1 and 192.168.0.2 </a:t>
            </a:r>
            <a:r>
              <a:rPr lang="pl-PL" dirty="0" err="1"/>
              <a:t>is</a:t>
            </a:r>
            <a:r>
              <a:rPr lang="pl-PL" dirty="0"/>
              <a:t> </a:t>
            </a:r>
            <a:r>
              <a:rPr lang="pl-PL" dirty="0" err="1"/>
              <a:t>easy</a:t>
            </a:r>
            <a:r>
              <a:rPr lang="pl-PL" dirty="0"/>
              <a:t> to </a:t>
            </a:r>
            <a:r>
              <a:rPr lang="pl-PL" dirty="0" err="1"/>
              <a:t>perform</a:t>
            </a:r>
            <a:r>
              <a:rPr lang="pl-PL" dirty="0"/>
              <a:t>. </a:t>
            </a:r>
            <a:r>
              <a:rPr lang="pl-PL" dirty="0" err="1"/>
              <a:t>Peers</a:t>
            </a:r>
            <a:r>
              <a:rPr lang="pl-PL" dirty="0"/>
              <a:t> </a:t>
            </a:r>
            <a:r>
              <a:rPr lang="pl-PL" dirty="0" err="1"/>
              <a:t>can</a:t>
            </a:r>
            <a:r>
              <a:rPr lang="pl-PL" dirty="0"/>
              <a:t> </a:t>
            </a:r>
            <a:r>
              <a:rPr lang="pl-PL" dirty="0" err="1"/>
              <a:t>connect</a:t>
            </a:r>
            <a:r>
              <a:rPr lang="pl-PL" dirty="0"/>
              <a:t> </a:t>
            </a:r>
            <a:r>
              <a:rPr lang="pl-PL" dirty="0" err="1"/>
              <a:t>without</a:t>
            </a:r>
            <a:r>
              <a:rPr lang="pl-PL" dirty="0"/>
              <a:t> </a:t>
            </a:r>
            <a:r>
              <a:rPr lang="pl-PL" dirty="0" err="1"/>
              <a:t>any</a:t>
            </a:r>
            <a:r>
              <a:rPr lang="pl-PL" dirty="0"/>
              <a:t> </a:t>
            </a:r>
            <a:r>
              <a:rPr lang="pl-PL" dirty="0" err="1"/>
              <a:t>additional</a:t>
            </a:r>
            <a:r>
              <a:rPr lang="pl-PL" dirty="0"/>
              <a:t> </a:t>
            </a:r>
            <a:r>
              <a:rPr lang="pl-PL" dirty="0" err="1"/>
              <a:t>help</a:t>
            </a:r>
            <a:endParaRPr lang="pl-PL" dirty="0"/>
          </a:p>
          <a:p>
            <a:pPr algn="just"/>
            <a:endParaRPr lang="pl-PL" dirty="0"/>
          </a:p>
          <a:p>
            <a:pPr algn="just"/>
            <a:r>
              <a:rPr lang="pl-PL" dirty="0" err="1"/>
              <a:t>However</a:t>
            </a:r>
            <a:r>
              <a:rPr lang="pl-PL" dirty="0"/>
              <a:t>, the host </a:t>
            </a:r>
            <a:r>
              <a:rPr lang="pl-PL" dirty="0" err="1"/>
              <a:t>using</a:t>
            </a:r>
            <a:r>
              <a:rPr lang="pl-PL" dirty="0"/>
              <a:t> Router A </a:t>
            </a:r>
            <a:r>
              <a:rPr lang="pl-PL" dirty="0" err="1"/>
              <a:t>has</a:t>
            </a:r>
            <a:r>
              <a:rPr lang="pl-PL" dirty="0"/>
              <a:t> no </a:t>
            </a:r>
            <a:r>
              <a:rPr lang="pl-PL" dirty="0" err="1"/>
              <a:t>way</a:t>
            </a:r>
            <a:r>
              <a:rPr lang="pl-PL" dirty="0"/>
              <a:t> to </a:t>
            </a:r>
            <a:r>
              <a:rPr lang="pl-PL" dirty="0" err="1"/>
              <a:t>directly</a:t>
            </a:r>
            <a:r>
              <a:rPr lang="pl-PL" dirty="0"/>
              <a:t> </a:t>
            </a:r>
            <a:r>
              <a:rPr lang="pl-PL" dirty="0" err="1"/>
              <a:t>connect</a:t>
            </a:r>
            <a:r>
              <a:rPr lang="pl-PL" dirty="0"/>
              <a:t> </a:t>
            </a:r>
            <a:r>
              <a:rPr lang="pl-PL" dirty="0" err="1"/>
              <a:t>anything</a:t>
            </a:r>
            <a:r>
              <a:rPr lang="pl-PL" dirty="0"/>
              <a:t> </a:t>
            </a:r>
            <a:r>
              <a:rPr lang="pl-PL" dirty="0" err="1"/>
              <a:t>behind</a:t>
            </a:r>
            <a:r>
              <a:rPr lang="pl-PL" dirty="0"/>
              <a:t> Router B. A host </a:t>
            </a:r>
            <a:r>
              <a:rPr lang="pl-PL" dirty="0" err="1"/>
              <a:t>using</a:t>
            </a:r>
            <a:r>
              <a:rPr lang="pl-PL" dirty="0"/>
              <a:t> Router A </a:t>
            </a:r>
            <a:r>
              <a:rPr lang="pl-PL" dirty="0" err="1"/>
              <a:t>can</a:t>
            </a:r>
            <a:r>
              <a:rPr lang="pl-PL" dirty="0"/>
              <a:t> </a:t>
            </a:r>
            <a:r>
              <a:rPr lang="pl-PL" dirty="0" err="1"/>
              <a:t>send</a:t>
            </a:r>
            <a:r>
              <a:rPr lang="pl-PL" dirty="0"/>
              <a:t> </a:t>
            </a:r>
            <a:r>
              <a:rPr lang="pl-PL" dirty="0" err="1"/>
              <a:t>traffic</a:t>
            </a:r>
            <a:r>
              <a:rPr lang="pl-PL" dirty="0"/>
              <a:t> go Router B, but </a:t>
            </a:r>
            <a:r>
              <a:rPr lang="pl-PL" dirty="0" err="1"/>
              <a:t>how</a:t>
            </a:r>
            <a:r>
              <a:rPr lang="pl-PL" dirty="0"/>
              <a:t> Router B </a:t>
            </a:r>
            <a:r>
              <a:rPr lang="pl-PL" dirty="0" err="1"/>
              <a:t>would</a:t>
            </a:r>
            <a:r>
              <a:rPr lang="pl-PL" dirty="0"/>
              <a:t> </a:t>
            </a:r>
            <a:r>
              <a:rPr lang="pl-PL" dirty="0" err="1"/>
              <a:t>know</a:t>
            </a:r>
            <a:r>
              <a:rPr lang="pl-PL" dirty="0"/>
              <a:t> to </a:t>
            </a:r>
            <a:r>
              <a:rPr lang="pl-PL" dirty="0" err="1"/>
              <a:t>which</a:t>
            </a:r>
            <a:r>
              <a:rPr lang="pl-PL" dirty="0"/>
              <a:t> </a:t>
            </a:r>
            <a:r>
              <a:rPr lang="pl-PL" dirty="0" err="1"/>
              <a:t>peer</a:t>
            </a:r>
            <a:r>
              <a:rPr lang="pl-PL" dirty="0"/>
              <a:t> data </a:t>
            </a:r>
            <a:r>
              <a:rPr lang="pl-PL" dirty="0" err="1"/>
              <a:t>should</a:t>
            </a:r>
            <a:r>
              <a:rPr lang="pl-PL" dirty="0"/>
              <a:t> be </a:t>
            </a:r>
            <a:r>
              <a:rPr lang="pl-PL" dirty="0" err="1"/>
              <a:t>forwarded</a:t>
            </a:r>
            <a:r>
              <a:rPr lang="pl-PL" dirty="0"/>
              <a:t> to?</a:t>
            </a:r>
            <a:endParaRPr lang="en-GB" dirty="0"/>
          </a:p>
        </p:txBody>
      </p:sp>
    </p:spTree>
    <p:extLst>
      <p:ext uri="{BB962C8B-B14F-4D97-AF65-F5344CB8AC3E}">
        <p14:creationId xmlns:p14="http://schemas.microsoft.com/office/powerpoint/2010/main" val="1291132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E9403C-A8EC-4578-A232-71317D982D7D}"/>
              </a:ext>
            </a:extLst>
          </p:cNvPr>
          <p:cNvSpPr>
            <a:spLocks noGrp="1"/>
          </p:cNvSpPr>
          <p:nvPr>
            <p:ph type="title"/>
          </p:nvPr>
        </p:nvSpPr>
        <p:spPr/>
        <p:txBody>
          <a:bodyPr/>
          <a:lstStyle/>
          <a:p>
            <a:r>
              <a:rPr lang="pl-PL" dirty="0" err="1"/>
              <a:t>About</a:t>
            </a:r>
            <a:r>
              <a:rPr lang="pl-PL" dirty="0"/>
              <a:t> me</a:t>
            </a:r>
            <a:endParaRPr lang="en-GB" dirty="0"/>
          </a:p>
        </p:txBody>
      </p:sp>
      <p:sp>
        <p:nvSpPr>
          <p:cNvPr id="3" name="Symbol zastępczy zawartości 2">
            <a:extLst>
              <a:ext uri="{FF2B5EF4-FFF2-40B4-BE49-F238E27FC236}">
                <a16:creationId xmlns:a16="http://schemas.microsoft.com/office/drawing/2014/main" id="{C6594B79-88A3-474C-87DF-E0DEA6D04847}"/>
              </a:ext>
            </a:extLst>
          </p:cNvPr>
          <p:cNvSpPr>
            <a:spLocks noGrp="1"/>
          </p:cNvSpPr>
          <p:nvPr>
            <p:ph idx="1"/>
          </p:nvPr>
        </p:nvSpPr>
        <p:spPr/>
        <p:txBody>
          <a:bodyPr/>
          <a:lstStyle/>
          <a:p>
            <a:pPr>
              <a:buFont typeface="Wingdings" panose="05000000000000000000" pitchFamily="2" charset="2"/>
              <a:buChar char="v"/>
            </a:pPr>
            <a:r>
              <a:rPr lang="pl-PL" dirty="0"/>
              <a:t> Co-</a:t>
            </a:r>
            <a:r>
              <a:rPr lang="pl-PL" dirty="0" err="1"/>
              <a:t>founder</a:t>
            </a:r>
            <a:r>
              <a:rPr lang="pl-PL" dirty="0"/>
              <a:t> of </a:t>
            </a:r>
            <a:r>
              <a:rPr lang="pl-PL" dirty="0" err="1"/>
              <a:t>Dotnetos</a:t>
            </a:r>
            <a:endParaRPr lang="pl-PL" dirty="0"/>
          </a:p>
          <a:p>
            <a:pPr>
              <a:buFont typeface="Wingdings" panose="05000000000000000000" pitchFamily="2" charset="2"/>
              <a:buChar char="v"/>
            </a:pPr>
            <a:r>
              <a:rPr lang="pl-PL" dirty="0"/>
              <a:t> Microsoft MVP</a:t>
            </a:r>
          </a:p>
          <a:p>
            <a:pPr>
              <a:buFont typeface="Wingdings" panose="05000000000000000000" pitchFamily="2" charset="2"/>
              <a:buChar char="v"/>
            </a:pPr>
            <a:r>
              <a:rPr lang="pl-PL" dirty="0"/>
              <a:t> .NET Technical </a:t>
            </a:r>
            <a:r>
              <a:rPr lang="pl-PL" dirty="0" err="1"/>
              <a:t>Lead</a:t>
            </a:r>
            <a:r>
              <a:rPr lang="pl-PL" dirty="0"/>
              <a:t> </a:t>
            </a:r>
            <a:r>
              <a:rPr lang="pl-PL" dirty="0" err="1"/>
              <a:t>at</a:t>
            </a:r>
            <a:r>
              <a:rPr lang="pl-PL" dirty="0"/>
              <a:t> </a:t>
            </a:r>
            <a:r>
              <a:rPr lang="pl-PL" dirty="0" err="1"/>
              <a:t>Sonova</a:t>
            </a:r>
            <a:endParaRPr lang="pl-PL" dirty="0"/>
          </a:p>
          <a:p>
            <a:pPr>
              <a:buFont typeface="Wingdings" panose="05000000000000000000" pitchFamily="2" charset="2"/>
              <a:buChar char="v"/>
            </a:pPr>
            <a:r>
              <a:rPr lang="pl-PL" dirty="0"/>
              <a:t> </a:t>
            </a:r>
            <a:r>
              <a:rPr lang="pl-PL" dirty="0" err="1"/>
              <a:t>Tweets</a:t>
            </a:r>
            <a:r>
              <a:rPr lang="pl-PL" dirty="0"/>
              <a:t> as @</a:t>
            </a:r>
            <a:r>
              <a:rPr lang="pl-PL" dirty="0" err="1"/>
              <a:t>lukaszpyrzyk</a:t>
            </a:r>
            <a:endParaRPr lang="pl-PL" dirty="0"/>
          </a:p>
        </p:txBody>
      </p:sp>
      <p:sp>
        <p:nvSpPr>
          <p:cNvPr id="4" name="Prostokąt 3">
            <a:extLst>
              <a:ext uri="{FF2B5EF4-FFF2-40B4-BE49-F238E27FC236}">
                <a16:creationId xmlns:a16="http://schemas.microsoft.com/office/drawing/2014/main" id="{33E6D92A-B9D1-4C4D-8BC6-11D97963A240}"/>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288569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a:solidFill>
                  <a:schemeClr val="tx1"/>
                </a:solidFill>
              </a:rPr>
              <a:t>NAT for the </a:t>
            </a:r>
            <a:r>
              <a:rPr lang="pl-PL" dirty="0" err="1">
                <a:solidFill>
                  <a:schemeClr val="tx1"/>
                </a:solidFill>
              </a:rPr>
              <a:t>resque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1227385"/>
          </a:xfrm>
        </p:spPr>
        <p:txBody>
          <a:bodyPr>
            <a:normAutofit/>
          </a:bodyPr>
          <a:lstStyle/>
          <a:p>
            <a:pPr marL="0" indent="0" algn="just">
              <a:buNone/>
            </a:pPr>
            <a:r>
              <a:rPr lang="en-GB" dirty="0"/>
              <a:t>NAT (Network Address Translation) is a method of sending network traffic through a router that involves changing the source or destination IP addresses. It allows mapping an internal IP address to a specific port or list of ports on the public IP address, which makes them available over the public internet.</a:t>
            </a: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D9666BAF-A570-46F3-86E2-930707D0EA8E}"/>
              </a:ext>
            </a:extLst>
          </p:cNvPr>
          <p:cNvSpPr/>
          <p:nvPr/>
        </p:nvSpPr>
        <p:spPr>
          <a:xfrm>
            <a:off x="1106738"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 (5.0.0.1)</a:t>
            </a:r>
            <a:endParaRPr lang="en-GB" dirty="0"/>
          </a:p>
        </p:txBody>
      </p:sp>
      <p:sp>
        <p:nvSpPr>
          <p:cNvPr id="8" name="Prostokąt: zaokrąglone rogi 7">
            <a:extLst>
              <a:ext uri="{FF2B5EF4-FFF2-40B4-BE49-F238E27FC236}">
                <a16:creationId xmlns:a16="http://schemas.microsoft.com/office/drawing/2014/main" id="{B2DE574C-68A2-42F4-8AEC-7F3D4681A1BA}"/>
              </a:ext>
            </a:extLst>
          </p:cNvPr>
          <p:cNvSpPr/>
          <p:nvPr/>
        </p:nvSpPr>
        <p:spPr>
          <a:xfrm>
            <a:off x="1106738" y="328045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endParaRPr lang="en-GB" dirty="0"/>
          </a:p>
        </p:txBody>
      </p:sp>
      <p:sp>
        <p:nvSpPr>
          <p:cNvPr id="9" name="Prostokąt: zaokrąglone rogi 8">
            <a:extLst>
              <a:ext uri="{FF2B5EF4-FFF2-40B4-BE49-F238E27FC236}">
                <a16:creationId xmlns:a16="http://schemas.microsoft.com/office/drawing/2014/main" id="{203705A7-6FD9-4C2D-98AE-153A1EB38C90}"/>
              </a:ext>
            </a:extLst>
          </p:cNvPr>
          <p:cNvSpPr/>
          <p:nvPr/>
        </p:nvSpPr>
        <p:spPr>
          <a:xfrm>
            <a:off x="2565602" y="3264608"/>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0" name="Prostokąt 9">
            <a:extLst>
              <a:ext uri="{FF2B5EF4-FFF2-40B4-BE49-F238E27FC236}">
                <a16:creationId xmlns:a16="http://schemas.microsoft.com/office/drawing/2014/main" id="{8FDDF7E4-F823-4259-8652-DF69381DFCC7}"/>
              </a:ext>
            </a:extLst>
          </p:cNvPr>
          <p:cNvSpPr/>
          <p:nvPr/>
        </p:nvSpPr>
        <p:spPr>
          <a:xfrm>
            <a:off x="7487559"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google.com</a:t>
            </a:r>
            <a:endParaRPr lang="en-GB" dirty="0"/>
          </a:p>
        </p:txBody>
      </p:sp>
      <p:cxnSp>
        <p:nvCxnSpPr>
          <p:cNvPr id="12" name="Łącznik prosty ze strzałką 11">
            <a:extLst>
              <a:ext uri="{FF2B5EF4-FFF2-40B4-BE49-F238E27FC236}">
                <a16:creationId xmlns:a16="http://schemas.microsoft.com/office/drawing/2014/main" id="{40E4BC25-3E07-4FE2-BE75-43EC591C03C5}"/>
              </a:ext>
            </a:extLst>
          </p:cNvPr>
          <p:cNvCxnSpPr>
            <a:cxnSpLocks/>
            <a:stCxn id="6" idx="3"/>
            <a:endCxn id="10" idx="1"/>
          </p:cNvCxnSpPr>
          <p:nvPr/>
        </p:nvCxnSpPr>
        <p:spPr>
          <a:xfrm>
            <a:off x="4150317" y="3661770"/>
            <a:ext cx="3337242" cy="0"/>
          </a:xfrm>
          <a:prstGeom prst="straightConnector1">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 name="Symbol zastępczy zawartości 2">
            <a:extLst>
              <a:ext uri="{FF2B5EF4-FFF2-40B4-BE49-F238E27FC236}">
                <a16:creationId xmlns:a16="http://schemas.microsoft.com/office/drawing/2014/main" id="{F6EAF10B-070F-4FB5-AE16-A260D67B96C8}"/>
              </a:ext>
            </a:extLst>
          </p:cNvPr>
          <p:cNvSpPr txBox="1">
            <a:spLocks/>
          </p:cNvSpPr>
          <p:nvPr/>
        </p:nvSpPr>
        <p:spPr>
          <a:xfrm>
            <a:off x="1097280" y="4452028"/>
            <a:ext cx="10058400" cy="1227385"/>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r>
              <a:rPr lang="en-GB" dirty="0"/>
              <a:t>When communicating with google.com, Peer 1 sends data via the Router. The router creates a NAT mapping to a specific port, for example, 7000. </a:t>
            </a:r>
            <a:endParaRPr lang="pl-PL" dirty="0"/>
          </a:p>
          <a:p>
            <a:pPr marL="0" indent="0" algn="just">
              <a:buNone/>
            </a:pPr>
            <a:r>
              <a:rPr lang="en-GB" dirty="0"/>
              <a:t>Mapping contains information that Peer 1 is mapped to port 7000, so google.com can send information to Peer 1 by sending data to 5.0.0.1:7000</a:t>
            </a:r>
            <a:endParaRPr lang="pl-PL" dirty="0"/>
          </a:p>
        </p:txBody>
      </p:sp>
    </p:spTree>
    <p:extLst>
      <p:ext uri="{BB962C8B-B14F-4D97-AF65-F5344CB8AC3E}">
        <p14:creationId xmlns:p14="http://schemas.microsoft.com/office/powerpoint/2010/main" val="2624951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creation</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dirty="0" err="1"/>
              <a:t>Endpoint</a:t>
            </a:r>
            <a:r>
              <a:rPr lang="pl-PL" dirty="0"/>
              <a:t>-Independent </a:t>
            </a:r>
            <a:r>
              <a:rPr lang="pl-PL" dirty="0" err="1"/>
              <a:t>Mapping</a:t>
            </a:r>
            <a:r>
              <a:rPr lang="pl-PL" dirty="0"/>
              <a:t> – one </a:t>
            </a:r>
            <a:r>
              <a:rPr lang="pl-PL" dirty="0" err="1"/>
              <a:t>mapping</a:t>
            </a:r>
            <a:r>
              <a:rPr lang="pl-PL" dirty="0"/>
              <a:t> </a:t>
            </a:r>
            <a:r>
              <a:rPr lang="pl-PL" dirty="0" err="1"/>
              <a:t>is</a:t>
            </a:r>
            <a:r>
              <a:rPr lang="pl-PL" dirty="0"/>
              <a:t> </a:t>
            </a:r>
            <a:r>
              <a:rPr lang="pl-PL" dirty="0" err="1"/>
              <a:t>created</a:t>
            </a:r>
            <a:r>
              <a:rPr lang="pl-PL" dirty="0"/>
              <a:t> for </a:t>
            </a:r>
            <a:r>
              <a:rPr lang="pl-PL" dirty="0" err="1"/>
              <a:t>each</a:t>
            </a:r>
            <a:r>
              <a:rPr lang="pl-PL" dirty="0"/>
              <a:t> </a:t>
            </a:r>
            <a:r>
              <a:rPr lang="pl-PL" dirty="0" err="1"/>
              <a:t>sender</a:t>
            </a:r>
            <a:r>
              <a:rPr lang="pl-PL" dirty="0"/>
              <a:t> </a:t>
            </a:r>
            <a:r>
              <a:rPr lang="pl-PL" dirty="0" err="1"/>
              <a:t>going</a:t>
            </a:r>
            <a:r>
              <a:rPr lang="pl-PL" dirty="0"/>
              <a:t> via the router. </a:t>
            </a:r>
            <a:r>
              <a:rPr lang="pl-PL" dirty="0" err="1"/>
              <a:t>If</a:t>
            </a:r>
            <a:r>
              <a:rPr lang="pl-PL" dirty="0"/>
              <a:t> a </a:t>
            </a:r>
            <a:r>
              <a:rPr lang="pl-PL" dirty="0" err="1"/>
              <a:t>peer</a:t>
            </a:r>
            <a:r>
              <a:rPr lang="pl-PL" dirty="0"/>
              <a:t> </a:t>
            </a:r>
            <a:r>
              <a:rPr lang="pl-PL" dirty="0" err="1"/>
              <a:t>sends</a:t>
            </a:r>
            <a:r>
              <a:rPr lang="pl-PL" dirty="0"/>
              <a:t> data to </a:t>
            </a:r>
            <a:r>
              <a:rPr lang="pl-PL" dirty="0" err="1"/>
              <a:t>two</a:t>
            </a:r>
            <a:r>
              <a:rPr lang="pl-PL" dirty="0"/>
              <a:t> </a:t>
            </a:r>
            <a:r>
              <a:rPr lang="pl-PL" dirty="0" err="1"/>
              <a:t>different</a:t>
            </a:r>
            <a:r>
              <a:rPr lang="pl-PL" dirty="0"/>
              <a:t> </a:t>
            </a:r>
            <a:r>
              <a:rPr lang="pl-PL" dirty="0" err="1"/>
              <a:t>remote</a:t>
            </a:r>
            <a:r>
              <a:rPr lang="pl-PL" dirty="0"/>
              <a:t> </a:t>
            </a:r>
            <a:r>
              <a:rPr lang="pl-PL" dirty="0" err="1"/>
              <a:t>addresses</a:t>
            </a:r>
            <a:r>
              <a:rPr lang="pl-PL" dirty="0"/>
              <a:t>, NAT </a:t>
            </a:r>
            <a:r>
              <a:rPr lang="pl-PL" dirty="0" err="1"/>
              <a:t>mapping</a:t>
            </a:r>
            <a:r>
              <a:rPr lang="pl-PL" dirty="0"/>
              <a:t> </a:t>
            </a:r>
            <a:r>
              <a:rPr lang="pl-PL" dirty="0" err="1"/>
              <a:t>will</a:t>
            </a:r>
            <a:r>
              <a:rPr lang="pl-PL" dirty="0"/>
              <a:t> be </a:t>
            </a:r>
            <a:r>
              <a:rPr lang="pl-PL" dirty="0" err="1"/>
              <a:t>reused</a:t>
            </a:r>
            <a:endParaRPr lang="pl-PL" dirty="0"/>
          </a:p>
          <a:p>
            <a:pPr algn="just">
              <a:buFont typeface="Wingdings" panose="05000000000000000000" pitchFamily="2" charset="2"/>
              <a:buChar char="v"/>
            </a:pPr>
            <a:r>
              <a:rPr lang="pl-PL" dirty="0" err="1"/>
              <a:t>Address</a:t>
            </a:r>
            <a:r>
              <a:rPr lang="pl-PL" dirty="0"/>
              <a:t> Dependent </a:t>
            </a:r>
            <a:r>
              <a:rPr lang="pl-PL" dirty="0" err="1"/>
              <a:t>Mapping</a:t>
            </a:r>
            <a:r>
              <a:rPr lang="pl-PL" dirty="0"/>
              <a:t>  - a</a:t>
            </a:r>
            <a:r>
              <a:rPr lang="en-GB" dirty="0"/>
              <a:t> new mapping is created every time you send a packet to a new address. If you send two packets to different hosts, two mappings will be created</a:t>
            </a:r>
            <a:endParaRPr lang="pl-PL" dirty="0"/>
          </a:p>
          <a:p>
            <a:pPr algn="just">
              <a:buFont typeface="Wingdings" panose="05000000000000000000" pitchFamily="2" charset="2"/>
              <a:buChar char="v"/>
            </a:pPr>
            <a:r>
              <a:rPr lang="en-GB" dirty="0"/>
              <a:t>Address and Port Dependent Mapping – a new mapping is created when the remote IP or port is different. If we send data to the same remote, but a different port, a new mapping will be created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929329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filtering</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F</a:t>
            </a:r>
            <a:r>
              <a:rPr lang="en-GB" dirty="0" err="1"/>
              <a:t>iltering</a:t>
            </a:r>
            <a:r>
              <a:rPr lang="en-GB" dirty="0"/>
              <a:t> </a:t>
            </a:r>
            <a:r>
              <a:rPr lang="pl-PL" dirty="0" err="1"/>
              <a:t>manages</a:t>
            </a:r>
            <a:r>
              <a:rPr lang="pl-PL" dirty="0"/>
              <a:t> </a:t>
            </a:r>
            <a:r>
              <a:rPr lang="en-GB" dirty="0"/>
              <a:t>who is allowed to use the mapping</a:t>
            </a:r>
            <a:r>
              <a:rPr lang="pl-PL" dirty="0"/>
              <a:t>:</a:t>
            </a:r>
          </a:p>
          <a:p>
            <a:pPr algn="just">
              <a:buFont typeface="Wingdings" panose="05000000000000000000" pitchFamily="2" charset="2"/>
              <a:buChar char="v"/>
            </a:pPr>
            <a:r>
              <a:rPr lang="en-GB" dirty="0"/>
              <a:t>Endpoint-Independent Filtering </a:t>
            </a:r>
            <a:r>
              <a:rPr lang="pl-PL" dirty="0"/>
              <a:t>– </a:t>
            </a:r>
            <a:r>
              <a:rPr lang="pl-PL" dirty="0" err="1"/>
              <a:t>any</a:t>
            </a:r>
            <a:r>
              <a:rPr lang="pl-PL" dirty="0"/>
              <a:t> </a:t>
            </a:r>
            <a:r>
              <a:rPr lang="pl-PL" dirty="0" err="1"/>
              <a:t>remote</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Mapping</a:t>
            </a:r>
            <a:r>
              <a:rPr lang="pl-PL" dirty="0"/>
              <a:t> </a:t>
            </a:r>
            <a:r>
              <a:rPr lang="pl-PL" dirty="0" err="1"/>
              <a:t>can</a:t>
            </a:r>
            <a:r>
              <a:rPr lang="pl-PL" dirty="0"/>
              <a:t> be </a:t>
            </a:r>
            <a:r>
              <a:rPr lang="pl-PL" dirty="0" err="1"/>
              <a:t>shared</a:t>
            </a:r>
            <a:r>
              <a:rPr lang="pl-PL" dirty="0"/>
              <a:t> with </a:t>
            </a:r>
            <a:r>
              <a:rPr lang="pl-PL" dirty="0" err="1"/>
              <a:t>multiple</a:t>
            </a:r>
            <a:r>
              <a:rPr lang="pl-PL" dirty="0"/>
              <a:t> </a:t>
            </a:r>
            <a:r>
              <a:rPr lang="pl-PL" dirty="0" err="1"/>
              <a:t>remotes</a:t>
            </a:r>
            <a:r>
              <a:rPr lang="pl-PL" dirty="0"/>
              <a:t> (</a:t>
            </a:r>
            <a:r>
              <a:rPr lang="pl-PL" dirty="0" err="1"/>
              <a:t>peers</a:t>
            </a:r>
            <a:r>
              <a:rPr lang="pl-PL" dirty="0"/>
              <a:t>)</a:t>
            </a:r>
          </a:p>
          <a:p>
            <a:pPr algn="just">
              <a:buFont typeface="Wingdings" panose="05000000000000000000" pitchFamily="2" charset="2"/>
              <a:buChar char="v"/>
            </a:pPr>
            <a:r>
              <a:rPr lang="en-GB" dirty="0"/>
              <a:t>Address Dependent Filtering </a:t>
            </a:r>
            <a:r>
              <a:rPr lang="pl-PL" dirty="0"/>
              <a:t> - </a:t>
            </a:r>
            <a:r>
              <a:rPr lang="pl-PL" dirty="0" err="1"/>
              <a:t>only</a:t>
            </a:r>
            <a:r>
              <a:rPr lang="pl-PL" dirty="0"/>
              <a:t> the host for </a:t>
            </a:r>
            <a:r>
              <a:rPr lang="pl-PL" dirty="0" err="1"/>
              <a:t>which</a:t>
            </a:r>
            <a:r>
              <a:rPr lang="pl-PL" dirty="0"/>
              <a:t> </a:t>
            </a:r>
            <a:r>
              <a:rPr lang="pl-PL" dirty="0" err="1"/>
              <a:t>mapping</a:t>
            </a:r>
            <a:r>
              <a:rPr lang="pl-PL" dirty="0"/>
              <a:t> was </a:t>
            </a:r>
            <a:r>
              <a:rPr lang="pl-PL" dirty="0" err="1"/>
              <a:t>created</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If</a:t>
            </a:r>
            <a:r>
              <a:rPr lang="pl-PL" dirty="0"/>
              <a:t> we </a:t>
            </a:r>
            <a:r>
              <a:rPr lang="pl-PL" dirty="0" err="1"/>
              <a:t>send</a:t>
            </a:r>
            <a:r>
              <a:rPr lang="pl-PL" dirty="0"/>
              <a:t> data to </a:t>
            </a:r>
            <a:r>
              <a:rPr lang="pl-PL" dirty="0" err="1"/>
              <a:t>remote</a:t>
            </a:r>
            <a:r>
              <a:rPr lang="pl-PL" dirty="0"/>
              <a:t> A, </a:t>
            </a:r>
            <a:r>
              <a:rPr lang="pl-PL" dirty="0" err="1"/>
              <a:t>it</a:t>
            </a:r>
            <a:r>
              <a:rPr lang="pl-PL" dirty="0"/>
              <a:t> </a:t>
            </a:r>
            <a:r>
              <a:rPr lang="pl-PL" dirty="0" err="1"/>
              <a:t>can</a:t>
            </a:r>
            <a:r>
              <a:rPr lang="pl-PL" dirty="0"/>
              <a:t> </a:t>
            </a:r>
            <a:r>
              <a:rPr lang="pl-PL" dirty="0" err="1"/>
              <a:t>respond</a:t>
            </a:r>
            <a:r>
              <a:rPr lang="pl-PL" dirty="0"/>
              <a:t>. </a:t>
            </a:r>
            <a:r>
              <a:rPr lang="pl-PL" dirty="0" err="1"/>
              <a:t>If</a:t>
            </a:r>
            <a:r>
              <a:rPr lang="pl-PL" dirty="0"/>
              <a:t> host B </a:t>
            </a:r>
            <a:r>
              <a:rPr lang="pl-PL" dirty="0" err="1"/>
              <a:t>tries</a:t>
            </a:r>
            <a:r>
              <a:rPr lang="pl-PL" dirty="0"/>
              <a:t> to </a:t>
            </a:r>
            <a:r>
              <a:rPr lang="pl-PL" dirty="0" err="1"/>
              <a:t>send</a:t>
            </a:r>
            <a:r>
              <a:rPr lang="pl-PL" dirty="0"/>
              <a:t> data, </a:t>
            </a:r>
            <a:r>
              <a:rPr lang="pl-PL" dirty="0" err="1"/>
              <a:t>packets</a:t>
            </a:r>
            <a:r>
              <a:rPr lang="pl-PL" dirty="0"/>
              <a:t> </a:t>
            </a:r>
            <a:r>
              <a:rPr lang="pl-PL" dirty="0" err="1"/>
              <a:t>will</a:t>
            </a:r>
            <a:r>
              <a:rPr lang="pl-PL" dirty="0"/>
              <a:t> be </a:t>
            </a:r>
            <a:r>
              <a:rPr lang="pl-PL" dirty="0" err="1"/>
              <a:t>discarded</a:t>
            </a:r>
            <a:endParaRPr lang="pl-PL" dirty="0"/>
          </a:p>
          <a:p>
            <a:pPr algn="just">
              <a:buFont typeface="Wingdings" panose="05000000000000000000" pitchFamily="2" charset="2"/>
              <a:buChar char="v"/>
            </a:pPr>
            <a:r>
              <a:rPr lang="en-GB" dirty="0"/>
              <a:t>Address and Port Dependent Filtering – only the host and port for which mapping was created can use the mapping. If a peer sends data to A:5000, it can respond. However, if host A:5001 attempts to send data, packets will be discarded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049287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lifetime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It </a:t>
            </a:r>
            <a:r>
              <a:rPr lang="pl-PL" dirty="0" err="1"/>
              <a:t>is</a:t>
            </a:r>
            <a:r>
              <a:rPr lang="pl-PL" dirty="0"/>
              <a:t> </a:t>
            </a:r>
            <a:r>
              <a:rPr lang="pl-PL" dirty="0" err="1"/>
              <a:t>recommended</a:t>
            </a:r>
            <a:r>
              <a:rPr lang="pl-PL" dirty="0"/>
              <a:t> to </a:t>
            </a:r>
            <a:r>
              <a:rPr lang="pl-PL" dirty="0" err="1"/>
              <a:t>remove</a:t>
            </a:r>
            <a:r>
              <a:rPr lang="pl-PL" dirty="0"/>
              <a:t> NAT </a:t>
            </a:r>
            <a:r>
              <a:rPr lang="pl-PL" dirty="0" err="1"/>
              <a:t>mapping</a:t>
            </a:r>
            <a:r>
              <a:rPr lang="pl-PL" dirty="0"/>
              <a:t> </a:t>
            </a:r>
            <a:r>
              <a:rPr lang="pl-PL" dirty="0" err="1"/>
              <a:t>after</a:t>
            </a:r>
            <a:r>
              <a:rPr lang="pl-PL" dirty="0"/>
              <a:t> 5 </a:t>
            </a:r>
            <a:r>
              <a:rPr lang="pl-PL" dirty="0" err="1"/>
              <a:t>minutes</a:t>
            </a:r>
            <a:r>
              <a:rPr lang="pl-PL" dirty="0"/>
              <a:t> of </a:t>
            </a:r>
            <a:r>
              <a:rPr lang="pl-PL" dirty="0" err="1"/>
              <a:t>being</a:t>
            </a:r>
            <a:r>
              <a:rPr lang="pl-PL" dirty="0"/>
              <a:t> </a:t>
            </a:r>
            <a:r>
              <a:rPr lang="pl-PL" dirty="0" err="1"/>
              <a:t>inactive</a:t>
            </a:r>
            <a:r>
              <a:rPr lang="pl-PL" dirty="0"/>
              <a:t>. </a:t>
            </a:r>
          </a:p>
          <a:p>
            <a:pPr marL="0" indent="0" algn="just">
              <a:buNone/>
            </a:pPr>
            <a:endParaRPr lang="pl-PL" dirty="0"/>
          </a:p>
          <a:p>
            <a:pPr marL="0" indent="0" algn="just">
              <a:buNone/>
            </a:pPr>
            <a:r>
              <a:rPr lang="pl-PL" dirty="0" err="1"/>
              <a:t>However</a:t>
            </a:r>
            <a:r>
              <a:rPr lang="pl-PL" dirty="0"/>
              <a:t>, the </a:t>
            </a:r>
            <a:r>
              <a:rPr lang="pl-PL" dirty="0" err="1"/>
              <a:t>value</a:t>
            </a:r>
            <a:r>
              <a:rPr lang="pl-PL" dirty="0"/>
              <a:t> </a:t>
            </a:r>
            <a:r>
              <a:rPr lang="pl-PL" dirty="0" err="1"/>
              <a:t>is</a:t>
            </a:r>
            <a:r>
              <a:rPr lang="pl-PL" dirty="0"/>
              <a:t> </a:t>
            </a:r>
            <a:r>
              <a:rPr lang="pl-PL" dirty="0" err="1"/>
              <a:t>entirely</a:t>
            </a:r>
            <a:r>
              <a:rPr lang="pl-PL" dirty="0"/>
              <a:t> </a:t>
            </a:r>
            <a:r>
              <a:rPr lang="pl-PL" dirty="0" err="1"/>
              <a:t>up</a:t>
            </a:r>
            <a:r>
              <a:rPr lang="pl-PL" dirty="0"/>
              <a:t> to the ISP, </a:t>
            </a:r>
            <a:r>
              <a:rPr lang="en-GB" dirty="0"/>
              <a:t>hardware manufacturer</a:t>
            </a:r>
            <a:r>
              <a:rPr lang="pl-PL" dirty="0"/>
              <a:t> and network administrator.</a:t>
            </a:r>
          </a:p>
          <a:p>
            <a:pPr marL="0" indent="0" algn="just">
              <a:buNone/>
            </a:pPr>
            <a:br>
              <a:rPr lang="pl-PL" dirty="0"/>
            </a:br>
            <a:r>
              <a:rPr lang="en-GB" dirty="0"/>
              <a:t>The downside to NAT mapping is that there isn’t a single form of mapping </a:t>
            </a:r>
            <a:r>
              <a:rPr lang="pl-PL" dirty="0"/>
              <a:t>a</a:t>
            </a:r>
            <a:r>
              <a:rPr lang="en-GB" dirty="0" err="1"/>
              <a:t>nd</a:t>
            </a:r>
            <a:r>
              <a:rPr lang="en-GB" dirty="0"/>
              <a:t> the </a:t>
            </a:r>
            <a:r>
              <a:rPr lang="pl-PL" dirty="0" err="1"/>
              <a:t>filtering</a:t>
            </a:r>
            <a:r>
              <a:rPr lang="pl-PL" dirty="0"/>
              <a:t> </a:t>
            </a:r>
            <a:r>
              <a:rPr lang="en-GB" dirty="0" err="1"/>
              <a:t>behavior</a:t>
            </a:r>
            <a:r>
              <a:rPr lang="en-GB" dirty="0"/>
              <a:t> is </a:t>
            </a:r>
            <a:r>
              <a:rPr lang="pl-PL" dirty="0" err="1"/>
              <a:t>different</a:t>
            </a:r>
            <a:r>
              <a:rPr lang="en-GB" dirty="0"/>
              <a:t> between networks. ISPs and hardware manufacturers may do it in different ways. In some cases, network administrators may even disable it.</a:t>
            </a:r>
            <a:endParaRPr lang="pl-PL" dirty="0"/>
          </a:p>
          <a:p>
            <a:pPr marL="0" indent="0" algn="just">
              <a:buNone/>
            </a:pPr>
            <a:endParaRPr lang="pl-PL" dirty="0"/>
          </a:p>
          <a:p>
            <a:pPr marL="0" indent="0" algn="just">
              <a:buNone/>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7304024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for </a:t>
            </a:r>
            <a:r>
              <a:rPr lang="pl-PL" dirty="0" err="1">
                <a:solidFill>
                  <a:schemeClr val="tx1"/>
                </a:solidFill>
              </a:rPr>
              <a:t>WebRTC</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NAT allows communication between peers from different networks. Configuration and </a:t>
            </a:r>
            <a:r>
              <a:rPr lang="en-GB" dirty="0" err="1"/>
              <a:t>behaviors</a:t>
            </a:r>
            <a:r>
              <a:rPr lang="en-GB" dirty="0"/>
              <a:t> may be challenging to understand.</a:t>
            </a:r>
            <a:endParaRPr lang="pl-PL" dirty="0"/>
          </a:p>
          <a:p>
            <a:pPr marL="0" indent="0" algn="just">
              <a:buNone/>
            </a:pPr>
            <a:br>
              <a:rPr lang="pl-PL" dirty="0"/>
            </a:br>
            <a:br>
              <a:rPr lang="pl-PL" dirty="0"/>
            </a:br>
            <a:r>
              <a:rPr lang="en-GB" dirty="0"/>
              <a:t>The good news is these </a:t>
            </a:r>
            <a:r>
              <a:rPr lang="en-GB" dirty="0" err="1"/>
              <a:t>behaviors</a:t>
            </a:r>
            <a:r>
              <a:rPr lang="en-GB" dirty="0"/>
              <a:t> are understood and observable, so an ICE agent can confirm created NAT mapping, and the attributes of the mapping, so it can be used to create a P2P session between the peers living in separated networks.</a:t>
            </a:r>
            <a:endParaRPr lang="pl-PL" dirty="0"/>
          </a:p>
          <a:p>
            <a:pPr marL="0" indent="0" algn="just">
              <a:buNone/>
            </a:pPr>
            <a:endParaRPr lang="pl-PL" dirty="0"/>
          </a:p>
          <a:p>
            <a:pPr marL="0" indent="0" algn="just">
              <a:buNone/>
            </a:pPr>
            <a:r>
              <a:rPr lang="pl-PL" dirty="0" err="1"/>
              <a:t>More</a:t>
            </a:r>
            <a:r>
              <a:rPr lang="pl-PL" dirty="0"/>
              <a:t> </a:t>
            </a:r>
            <a:r>
              <a:rPr lang="pl-PL" dirty="0" err="1"/>
              <a:t>information</a:t>
            </a:r>
            <a:r>
              <a:rPr lang="pl-PL" dirty="0"/>
              <a:t> </a:t>
            </a:r>
            <a:r>
              <a:rPr lang="pl-PL" dirty="0" err="1"/>
              <a:t>about</a:t>
            </a:r>
            <a:r>
              <a:rPr lang="pl-PL" dirty="0"/>
              <a:t> the NAT </a:t>
            </a:r>
            <a:r>
              <a:rPr lang="pl-PL" dirty="0" err="1"/>
              <a:t>mappings</a:t>
            </a:r>
            <a:r>
              <a:rPr lang="pl-PL" dirty="0"/>
              <a:t> </a:t>
            </a:r>
            <a:r>
              <a:rPr lang="pl-PL" dirty="0" err="1"/>
              <a:t>can</a:t>
            </a:r>
            <a:r>
              <a:rPr lang="pl-PL" dirty="0"/>
              <a:t> be </a:t>
            </a:r>
            <a:r>
              <a:rPr lang="pl-PL" dirty="0" err="1"/>
              <a:t>found</a:t>
            </a:r>
            <a:r>
              <a:rPr lang="pl-PL" dirty="0"/>
              <a:t> in </a:t>
            </a:r>
            <a:r>
              <a:rPr lang="pl-PL" dirty="0">
                <a:hlinkClick r:id="rId2"/>
              </a:rPr>
              <a:t>RFC 4787</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19260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15" name="Obraz 14">
            <a:extLst>
              <a:ext uri="{FF2B5EF4-FFF2-40B4-BE49-F238E27FC236}">
                <a16:creationId xmlns:a16="http://schemas.microsoft.com/office/drawing/2014/main" id="{E778EBD8-2461-4EFE-98E1-A82407CA545D}"/>
              </a:ext>
            </a:extLst>
          </p:cNvPr>
          <p:cNvPicPr>
            <a:picLocks noChangeAspect="1"/>
          </p:cNvPicPr>
          <p:nvPr/>
        </p:nvPicPr>
        <p:blipFill>
          <a:blip r:embed="rId2"/>
          <a:stretch>
            <a:fillRect/>
          </a:stretch>
        </p:blipFill>
        <p:spPr>
          <a:xfrm>
            <a:off x="0" y="-77344"/>
            <a:ext cx="12192000" cy="6935343"/>
          </a:xfrm>
          <a:prstGeom prst="rect">
            <a:avLst/>
          </a:prstGeom>
        </p:spPr>
      </p:pic>
    </p:spTree>
    <p:extLst>
      <p:ext uri="{BB962C8B-B14F-4D97-AF65-F5344CB8AC3E}">
        <p14:creationId xmlns:p14="http://schemas.microsoft.com/office/powerpoint/2010/main" val="15952101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ICE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Interactive Connectivity Establishment (ICE) defined in </a:t>
            </a:r>
            <a:r>
              <a:rPr lang="en-GB" dirty="0">
                <a:hlinkClick r:id="rId2"/>
              </a:rPr>
              <a:t>RFC 8445</a:t>
            </a:r>
            <a:r>
              <a:rPr lang="en-GB" dirty="0"/>
              <a:t> is a standard of using STUN and TURN to establish connectivity between peers. ICE framework takes care of the all complexity needed for finding all possible routes and selecting the most optimal one, even in a heavily complex environment. </a:t>
            </a:r>
            <a:endParaRPr lang="pl-PL" dirty="0"/>
          </a:p>
          <a:p>
            <a:pPr marL="0" indent="0" algn="just">
              <a:buNone/>
            </a:pPr>
            <a:r>
              <a:rPr lang="en-GB" dirty="0"/>
              <a:t>Representation of the possible route to peer (IP addresses and port) is called </a:t>
            </a:r>
            <a:r>
              <a:rPr lang="en-GB" b="1" dirty="0"/>
              <a:t>Candidate. </a:t>
            </a:r>
            <a:r>
              <a:rPr lang="en-GB" dirty="0"/>
              <a:t>A combination of two candidates from two peers is known as </a:t>
            </a:r>
            <a:r>
              <a:rPr lang="en-GB" b="1" dirty="0"/>
              <a:t>Candidate Pair</a:t>
            </a:r>
            <a:r>
              <a:rPr lang="en-GB" dirty="0"/>
              <a:t>.</a:t>
            </a:r>
            <a:endParaRPr lang="pl-PL" dirty="0"/>
          </a:p>
          <a:p>
            <a:pPr marL="0" indent="0" algn="just">
              <a:buNone/>
            </a:pPr>
            <a:endParaRPr lang="pl-PL" b="1" dirty="0"/>
          </a:p>
          <a:p>
            <a:pPr marL="0" indent="0" algn="just">
              <a:buNone/>
            </a:pPr>
            <a:r>
              <a:rPr lang="pl-PL" dirty="0"/>
              <a:t>To </a:t>
            </a:r>
            <a:r>
              <a:rPr lang="pl-PL" dirty="0" err="1"/>
              <a:t>find</a:t>
            </a:r>
            <a:r>
              <a:rPr lang="pl-PL" dirty="0"/>
              <a:t> </a:t>
            </a:r>
            <a:r>
              <a:rPr lang="pl-PL" dirty="0" err="1"/>
              <a:t>all</a:t>
            </a:r>
            <a:r>
              <a:rPr lang="pl-PL" dirty="0"/>
              <a:t> </a:t>
            </a:r>
            <a:r>
              <a:rPr lang="pl-PL" dirty="0" err="1"/>
              <a:t>possible</a:t>
            </a:r>
            <a:r>
              <a:rPr lang="pl-PL" dirty="0"/>
              <a:t> </a:t>
            </a:r>
            <a:r>
              <a:rPr lang="pl-PL" dirty="0" err="1"/>
              <a:t>candidates</a:t>
            </a:r>
            <a:r>
              <a:rPr lang="pl-PL" dirty="0"/>
              <a:t> we </a:t>
            </a:r>
            <a:r>
              <a:rPr lang="pl-PL" dirty="0" err="1"/>
              <a:t>need</a:t>
            </a:r>
            <a:r>
              <a:rPr lang="pl-PL" dirty="0"/>
              <a:t> to </a:t>
            </a:r>
            <a:r>
              <a:rPr lang="pl-PL" dirty="0" err="1"/>
              <a:t>understand</a:t>
            </a:r>
            <a:r>
              <a:rPr lang="pl-PL" dirty="0"/>
              <a:t> STUN and TURN.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045299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marL="0" indent="0" algn="just">
              <a:buNone/>
            </a:pPr>
            <a:r>
              <a:rPr lang="en-GB" dirty="0"/>
              <a:t>Session Traversal Utilities for NAT</a:t>
            </a:r>
            <a:r>
              <a:rPr lang="pl-PL" dirty="0"/>
              <a:t> (STUN) </a:t>
            </a:r>
            <a:r>
              <a:rPr lang="pl-PL" dirty="0" err="1"/>
              <a:t>is</a:t>
            </a:r>
            <a:r>
              <a:rPr lang="pl-PL" dirty="0"/>
              <a:t> a </a:t>
            </a:r>
            <a:r>
              <a:rPr lang="pl-PL" dirty="0" err="1"/>
              <a:t>protocol</a:t>
            </a:r>
            <a:r>
              <a:rPr lang="pl-PL" dirty="0"/>
              <a:t> </a:t>
            </a:r>
            <a:r>
              <a:rPr lang="pl-PL" dirty="0" err="1"/>
              <a:t>defined</a:t>
            </a:r>
            <a:r>
              <a:rPr lang="pl-PL" dirty="0"/>
              <a:t> in </a:t>
            </a:r>
            <a:r>
              <a:rPr lang="pl-PL" dirty="0">
                <a:hlinkClick r:id="rId2"/>
              </a:rPr>
              <a:t>RFC 8489</a:t>
            </a:r>
            <a:r>
              <a:rPr lang="pl-PL" dirty="0"/>
              <a:t> and was </a:t>
            </a:r>
            <a:r>
              <a:rPr lang="pl-PL" dirty="0" err="1"/>
              <a:t>created</a:t>
            </a:r>
            <a:r>
              <a:rPr lang="pl-PL" dirty="0"/>
              <a:t> to </a:t>
            </a:r>
            <a:r>
              <a:rPr lang="pl-PL" dirty="0" err="1"/>
              <a:t>work</a:t>
            </a:r>
            <a:r>
              <a:rPr lang="pl-PL" dirty="0"/>
              <a:t> with </a:t>
            </a:r>
            <a:r>
              <a:rPr lang="pl-PL" dirty="0" err="1"/>
              <a:t>NATs</a:t>
            </a:r>
            <a:r>
              <a:rPr lang="pl-PL" dirty="0"/>
              <a:t>. </a:t>
            </a:r>
            <a:r>
              <a:rPr lang="pl-PL" dirty="0" err="1"/>
              <a:t>This</a:t>
            </a:r>
            <a:r>
              <a:rPr lang="pl-PL" dirty="0"/>
              <a:t> </a:t>
            </a:r>
            <a:r>
              <a:rPr lang="pl-PL" dirty="0" err="1"/>
              <a:t>technology</a:t>
            </a:r>
            <a:r>
              <a:rPr lang="pl-PL" dirty="0"/>
              <a:t> </a:t>
            </a:r>
            <a:r>
              <a:rPr lang="pl-PL" dirty="0" err="1"/>
              <a:t>is</a:t>
            </a:r>
            <a:r>
              <a:rPr lang="pl-PL" dirty="0"/>
              <a:t> </a:t>
            </a:r>
            <a:r>
              <a:rPr lang="pl-PL" dirty="0" err="1"/>
              <a:t>older</a:t>
            </a:r>
            <a:r>
              <a:rPr lang="pl-PL" dirty="0"/>
              <a:t> </a:t>
            </a:r>
            <a:r>
              <a:rPr lang="pl-PL" dirty="0" err="1"/>
              <a:t>than</a:t>
            </a:r>
            <a:r>
              <a:rPr lang="pl-PL" dirty="0"/>
              <a:t> </a:t>
            </a:r>
            <a:r>
              <a:rPr lang="pl-PL" dirty="0" err="1"/>
              <a:t>WebRTC</a:t>
            </a:r>
            <a:r>
              <a:rPr lang="pl-PL" dirty="0"/>
              <a:t> and ICE </a:t>
            </a:r>
            <a:r>
              <a:rPr lang="pl-PL" dirty="0">
                <a:sym typeface="Wingdings" panose="05000000000000000000" pitchFamily="2" charset="2"/>
              </a:rPr>
              <a:t></a:t>
            </a:r>
          </a:p>
          <a:p>
            <a:pPr marL="0" indent="0" algn="just">
              <a:buNone/>
            </a:pPr>
            <a:r>
              <a:rPr lang="pl-PL" dirty="0">
                <a:sym typeface="Wingdings" panose="05000000000000000000" pitchFamily="2" charset="2"/>
              </a:rPr>
              <a:t>STUN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useful</a:t>
            </a:r>
            <a:r>
              <a:rPr lang="pl-PL" dirty="0">
                <a:sym typeface="Wingdings" panose="05000000000000000000" pitchFamily="2" charset="2"/>
              </a:rPr>
              <a:t> to </a:t>
            </a:r>
            <a:r>
              <a:rPr lang="pl-PL" dirty="0" err="1">
                <a:sym typeface="Wingdings" panose="05000000000000000000" pitchFamily="2" charset="2"/>
              </a:rPr>
              <a:t>create</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programiticaly</a:t>
            </a:r>
            <a:r>
              <a:rPr lang="pl-PL" dirty="0">
                <a:sym typeface="Wingdings" panose="05000000000000000000" pitchFamily="2" charset="2"/>
              </a:rPr>
              <a:t> and </a:t>
            </a:r>
            <a:r>
              <a:rPr lang="pl-PL" dirty="0" err="1">
                <a:sym typeface="Wingdings" panose="05000000000000000000" pitchFamily="2" charset="2"/>
              </a:rPr>
              <a:t>read</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 </a:t>
            </a:r>
            <a:r>
              <a:rPr lang="pl-PL" dirty="0" err="1">
                <a:sym typeface="Wingdings" panose="05000000000000000000" pitchFamily="2" charset="2"/>
              </a:rPr>
              <a:t>about</a:t>
            </a:r>
            <a:r>
              <a:rPr lang="pl-PL" dirty="0">
                <a:sym typeface="Wingdings" panose="05000000000000000000" pitchFamily="2" charset="2"/>
              </a:rPr>
              <a:t> </a:t>
            </a:r>
            <a:r>
              <a:rPr lang="pl-PL" dirty="0" err="1">
                <a:sym typeface="Wingdings" panose="05000000000000000000" pitchFamily="2" charset="2"/>
              </a:rPr>
              <a:t>it</a:t>
            </a:r>
            <a:r>
              <a:rPr lang="pl-PL" dirty="0">
                <a:sym typeface="Wingdings" panose="05000000000000000000" pitchFamily="2" charset="2"/>
              </a:rPr>
              <a:t>. </a:t>
            </a:r>
            <a:r>
              <a:rPr lang="en-GB" dirty="0">
                <a:sym typeface="Wingdings" panose="05000000000000000000" pitchFamily="2" charset="2"/>
              </a:rPr>
              <a:t>STUN helps a</a:t>
            </a:r>
            <a:r>
              <a:rPr lang="pl-PL" dirty="0">
                <a:sym typeface="Wingdings" panose="05000000000000000000" pitchFamily="2" charset="2"/>
              </a:rPr>
              <a:t> </a:t>
            </a:r>
            <a:r>
              <a:rPr lang="pl-PL" dirty="0" err="1">
                <a:sym typeface="Wingdings" panose="05000000000000000000" pitchFamily="2" charset="2"/>
              </a:rPr>
              <a:t>peer</a:t>
            </a:r>
            <a:r>
              <a:rPr lang="pl-PL" dirty="0">
                <a:sym typeface="Wingdings" panose="05000000000000000000" pitchFamily="2" charset="2"/>
              </a:rPr>
              <a:t> </a:t>
            </a:r>
            <a:r>
              <a:rPr lang="en-GB" dirty="0">
                <a:sym typeface="Wingdings" panose="05000000000000000000" pitchFamily="2" charset="2"/>
              </a:rPr>
              <a:t> behind a NAT </a:t>
            </a:r>
            <a:r>
              <a:rPr lang="pl-PL" dirty="0">
                <a:sym typeface="Wingdings" panose="05000000000000000000" pitchFamily="2" charset="2"/>
              </a:rPr>
              <a:t>to </a:t>
            </a:r>
            <a:r>
              <a:rPr lang="en-GB" dirty="0">
                <a:sym typeface="Wingdings" panose="05000000000000000000" pitchFamily="2" charset="2"/>
              </a:rPr>
              <a:t>figure out what mapping was created by asking a STUN server outside NAT to report what it observes</a:t>
            </a:r>
            <a:r>
              <a:rPr lang="pl-PL" dirty="0">
                <a:sym typeface="Wingdings" panose="05000000000000000000" pitchFamily="2" charset="2"/>
              </a:rPr>
              <a:t> (report </a:t>
            </a:r>
            <a:r>
              <a:rPr lang="pl-PL" dirty="0" err="1">
                <a:sym typeface="Wingdings" panose="05000000000000000000" pitchFamily="2" charset="2"/>
              </a:rPr>
              <a:t>caller</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a:t>
            </a:r>
          </a:p>
          <a:p>
            <a:pPr marL="0" indent="0" algn="just">
              <a:buNone/>
            </a:pPr>
            <a:r>
              <a:rPr lang="pl-PL" dirty="0" err="1">
                <a:sym typeface="Wingdings" panose="05000000000000000000" pitchFamily="2" charset="2"/>
              </a:rPr>
              <a:t>Creating</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just</a:t>
            </a:r>
            <a:r>
              <a:rPr lang="pl-PL" dirty="0">
                <a:sym typeface="Wingdings" panose="05000000000000000000" pitchFamily="2" charset="2"/>
              </a:rPr>
              <a:t> </a:t>
            </a:r>
            <a:r>
              <a:rPr lang="pl-PL" dirty="0" err="1">
                <a:sym typeface="Wingdings" panose="05000000000000000000" pitchFamily="2" charset="2"/>
              </a:rPr>
              <a:t>sending</a:t>
            </a:r>
            <a:r>
              <a:rPr lang="pl-PL" dirty="0">
                <a:sym typeface="Wingdings" panose="05000000000000000000" pitchFamily="2" charset="2"/>
              </a:rPr>
              <a:t> one </a:t>
            </a:r>
            <a:r>
              <a:rPr lang="pl-PL" dirty="0" err="1">
                <a:sym typeface="Wingdings" panose="05000000000000000000" pitchFamily="2" charset="2"/>
              </a:rPr>
              <a:t>request</a:t>
            </a:r>
            <a:r>
              <a:rPr lang="pl-PL" dirty="0">
                <a:sym typeface="Wingdings" panose="05000000000000000000" pitchFamily="2" charset="2"/>
              </a:rPr>
              <a:t> to the STUN </a:t>
            </a:r>
            <a:r>
              <a:rPr lang="pl-PL" dirty="0" err="1">
                <a:sym typeface="Wingdings" panose="05000000000000000000" pitchFamily="2" charset="2"/>
              </a:rPr>
              <a:t>server</a:t>
            </a:r>
            <a:r>
              <a:rPr lang="pl-PL" dirty="0">
                <a:sym typeface="Wingdings" panose="05000000000000000000" pitchFamily="2" charset="2"/>
              </a:rPr>
              <a:t>. </a:t>
            </a:r>
          </a:p>
          <a:p>
            <a:pPr marL="0" indent="0" algn="just">
              <a:buNone/>
            </a:pPr>
            <a:endParaRPr lang="pl-PL" dirty="0">
              <a:sym typeface="Wingdings" panose="05000000000000000000" pitchFamily="2" charset="2"/>
            </a:endParaRPr>
          </a:p>
          <a:p>
            <a:pPr marL="0" indent="0" algn="just">
              <a:buNone/>
            </a:pPr>
            <a:endParaRPr lang="pl-PL" dirty="0"/>
          </a:p>
          <a:p>
            <a:pPr marL="0" indent="0" algn="just">
              <a:buNone/>
            </a:pPr>
            <a:endParaRPr lang="pl-PL" dirty="0"/>
          </a:p>
          <a:p>
            <a:pPr marL="0" indent="0" algn="just">
              <a:buNone/>
            </a:pPr>
            <a:r>
              <a:rPr lang="pl-PL" dirty="0" err="1"/>
              <a:t>Discovered</a:t>
            </a:r>
            <a:r>
              <a:rPr lang="pl-PL" dirty="0"/>
              <a:t> IP </a:t>
            </a:r>
            <a:r>
              <a:rPr lang="pl-PL" dirty="0" err="1"/>
              <a:t>address</a:t>
            </a:r>
            <a:r>
              <a:rPr lang="pl-PL" dirty="0"/>
              <a:t> </a:t>
            </a:r>
            <a:r>
              <a:rPr lang="pl-PL" dirty="0" err="1"/>
              <a:t>is</a:t>
            </a:r>
            <a:r>
              <a:rPr lang="pl-PL" dirty="0"/>
              <a:t> </a:t>
            </a:r>
            <a:r>
              <a:rPr lang="pl-PL" dirty="0" err="1"/>
              <a:t>called</a:t>
            </a:r>
            <a:r>
              <a:rPr lang="pl-PL" dirty="0"/>
              <a:t> </a:t>
            </a:r>
            <a:r>
              <a:rPr lang="pl-PL" b="1" dirty="0"/>
              <a:t>XOR-MAPPED-ADDRESS</a:t>
            </a:r>
            <a:r>
              <a:rPr lang="pl-PL" dirty="0"/>
              <a:t>, </a:t>
            </a:r>
            <a:r>
              <a:rPr lang="pl-PL" b="1" dirty="0" err="1"/>
              <a:t>Mapped</a:t>
            </a:r>
            <a:r>
              <a:rPr lang="pl-PL" b="1" dirty="0"/>
              <a:t> </a:t>
            </a:r>
            <a:r>
              <a:rPr lang="pl-PL" b="1" dirty="0" err="1"/>
              <a:t>Address</a:t>
            </a:r>
            <a:r>
              <a:rPr lang="pl-PL" dirty="0"/>
              <a:t>, </a:t>
            </a:r>
            <a:r>
              <a:rPr lang="pl-PL" b="1" dirty="0"/>
              <a:t>Server </a:t>
            </a:r>
            <a:r>
              <a:rPr lang="pl-PL" b="1" dirty="0" err="1"/>
              <a:t>Reflexive</a:t>
            </a:r>
            <a:r>
              <a:rPr lang="pl-PL" b="1" dirty="0"/>
              <a:t> </a:t>
            </a:r>
            <a:r>
              <a:rPr lang="pl-PL" b="1" dirty="0" err="1"/>
              <a:t>Candidate</a:t>
            </a:r>
            <a:r>
              <a:rPr lang="pl-PL" dirty="0"/>
              <a:t> </a:t>
            </a:r>
            <a:r>
              <a:rPr lang="pl-PL" dirty="0" err="1"/>
              <a:t>or</a:t>
            </a:r>
            <a:r>
              <a:rPr lang="pl-PL" dirty="0"/>
              <a:t> </a:t>
            </a:r>
            <a:r>
              <a:rPr lang="pl-PL" dirty="0" err="1"/>
              <a:t>just</a:t>
            </a:r>
            <a:r>
              <a:rPr lang="pl-PL" dirty="0"/>
              <a:t> </a:t>
            </a:r>
            <a:r>
              <a:rPr lang="pl-PL" b="1" dirty="0"/>
              <a:t>Public IP</a:t>
            </a:r>
            <a:r>
              <a:rPr lang="pl-PL" dirty="0"/>
              <a:t> </a:t>
            </a:r>
            <a:r>
              <a:rPr lang="pl-PL" dirty="0">
                <a:sym typeface="Wingdings" panose="05000000000000000000" pitchFamily="2" charset="2"/>
              </a:rPr>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5D83A067-19DC-4B92-83DB-D6F8CAF7B476}"/>
              </a:ext>
            </a:extLst>
          </p:cNvPr>
          <p:cNvSpPr/>
          <p:nvPr/>
        </p:nvSpPr>
        <p:spPr>
          <a:xfrm>
            <a:off x="1097280"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a:t>
            </a:r>
            <a:br>
              <a:rPr lang="pl-PL" dirty="0"/>
            </a:br>
            <a:r>
              <a:rPr lang="pl-PL" dirty="0"/>
              <a:t>192.168.0.1:7000</a:t>
            </a:r>
            <a:endParaRPr lang="en-GB" dirty="0"/>
          </a:p>
        </p:txBody>
      </p:sp>
      <p:sp>
        <p:nvSpPr>
          <p:cNvPr id="8" name="Prostokąt 7">
            <a:extLst>
              <a:ext uri="{FF2B5EF4-FFF2-40B4-BE49-F238E27FC236}">
                <a16:creationId xmlns:a16="http://schemas.microsoft.com/office/drawing/2014/main" id="{221DDA9C-4FE9-4CDC-BFFF-B9A69504A367}"/>
              </a:ext>
            </a:extLst>
          </p:cNvPr>
          <p:cNvSpPr/>
          <p:nvPr/>
        </p:nvSpPr>
        <p:spPr>
          <a:xfrm>
            <a:off x="4105656"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br>
              <a:rPr lang="pl-PL" dirty="0"/>
            </a:br>
            <a:r>
              <a:rPr lang="pl-PL" dirty="0"/>
              <a:t>5.0.0.1</a:t>
            </a:r>
            <a:endParaRPr lang="en-GB" dirty="0"/>
          </a:p>
        </p:txBody>
      </p:sp>
      <p:sp>
        <p:nvSpPr>
          <p:cNvPr id="9" name="Prostokąt 8">
            <a:extLst>
              <a:ext uri="{FF2B5EF4-FFF2-40B4-BE49-F238E27FC236}">
                <a16:creationId xmlns:a16="http://schemas.microsoft.com/office/drawing/2014/main" id="{F479F8F1-4172-40AF-9AE9-4F0CA9E387F9}"/>
              </a:ext>
            </a:extLst>
          </p:cNvPr>
          <p:cNvSpPr/>
          <p:nvPr/>
        </p:nvSpPr>
        <p:spPr>
          <a:xfrm>
            <a:off x="9164870" y="4175236"/>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STUN </a:t>
            </a:r>
            <a:r>
              <a:rPr lang="pl-PL" dirty="0" err="1"/>
              <a:t>server</a:t>
            </a:r>
            <a:endParaRPr lang="en-GB" dirty="0"/>
          </a:p>
        </p:txBody>
      </p:sp>
      <p:cxnSp>
        <p:nvCxnSpPr>
          <p:cNvPr id="10" name="Łącznik prosty ze strzałką 9" descr="via">
            <a:extLst>
              <a:ext uri="{FF2B5EF4-FFF2-40B4-BE49-F238E27FC236}">
                <a16:creationId xmlns:a16="http://schemas.microsoft.com/office/drawing/2014/main" id="{88172B36-9832-418C-B923-E1351C0868DC}"/>
              </a:ext>
            </a:extLst>
          </p:cNvPr>
          <p:cNvCxnSpPr>
            <a:stCxn id="4" idx="3"/>
            <a:endCxn id="8" idx="1"/>
          </p:cNvCxnSpPr>
          <p:nvPr/>
        </p:nvCxnSpPr>
        <p:spPr>
          <a:xfrm>
            <a:off x="3118104" y="4572000"/>
            <a:ext cx="9875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D1C338D4-A185-4FD2-861F-88B3990EC99F}"/>
              </a:ext>
            </a:extLst>
          </p:cNvPr>
          <p:cNvCxnSpPr/>
          <p:nvPr/>
        </p:nvCxnSpPr>
        <p:spPr>
          <a:xfrm>
            <a:off x="6096000" y="4334256"/>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95F0F3FE-34B9-4EBA-B9E8-16253C1294DB}"/>
              </a:ext>
            </a:extLst>
          </p:cNvPr>
          <p:cNvCxnSpPr/>
          <p:nvPr/>
        </p:nvCxnSpPr>
        <p:spPr>
          <a:xfrm flipH="1">
            <a:off x="6096000" y="4690872"/>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5FAF16A9-0B38-4546-9ADA-453396B104FC}"/>
              </a:ext>
            </a:extLst>
          </p:cNvPr>
          <p:cNvSpPr txBox="1"/>
          <p:nvPr/>
        </p:nvSpPr>
        <p:spPr>
          <a:xfrm flipH="1">
            <a:off x="3353350" y="4244816"/>
            <a:ext cx="1146557" cy="369332"/>
          </a:xfrm>
          <a:prstGeom prst="rect">
            <a:avLst/>
          </a:prstGeom>
          <a:noFill/>
        </p:spPr>
        <p:txBody>
          <a:bodyPr wrap="square" rtlCol="0">
            <a:spAutoFit/>
          </a:bodyPr>
          <a:lstStyle/>
          <a:p>
            <a:r>
              <a:rPr lang="pl-PL" dirty="0">
                <a:solidFill>
                  <a:schemeClr val="accent1"/>
                </a:solidFill>
              </a:rPr>
              <a:t>via</a:t>
            </a:r>
            <a:endParaRPr lang="en-GB" dirty="0">
              <a:solidFill>
                <a:schemeClr val="accent1"/>
              </a:solidFill>
            </a:endParaRPr>
          </a:p>
        </p:txBody>
      </p:sp>
      <p:sp>
        <p:nvSpPr>
          <p:cNvPr id="21" name="pole tekstowe 20">
            <a:extLst>
              <a:ext uri="{FF2B5EF4-FFF2-40B4-BE49-F238E27FC236}">
                <a16:creationId xmlns:a16="http://schemas.microsoft.com/office/drawing/2014/main" id="{B3CE22E6-304A-4DBE-A3DC-9075F25EEAB2}"/>
              </a:ext>
            </a:extLst>
          </p:cNvPr>
          <p:cNvSpPr txBox="1"/>
          <p:nvPr/>
        </p:nvSpPr>
        <p:spPr>
          <a:xfrm>
            <a:off x="6164156" y="3975854"/>
            <a:ext cx="3009350" cy="369332"/>
          </a:xfrm>
          <a:prstGeom prst="rect">
            <a:avLst/>
          </a:prstGeom>
          <a:noFill/>
        </p:spPr>
        <p:txBody>
          <a:bodyPr wrap="none" rtlCol="0">
            <a:spAutoFit/>
          </a:bodyPr>
          <a:lstStyle/>
          <a:p>
            <a:r>
              <a:rPr lang="pl-PL" dirty="0" err="1">
                <a:solidFill>
                  <a:schemeClr val="accent1"/>
                </a:solidFill>
              </a:rPr>
              <a:t>What</a:t>
            </a:r>
            <a:r>
              <a:rPr lang="pl-PL" dirty="0">
                <a:solidFill>
                  <a:schemeClr val="accent1"/>
                </a:solidFill>
              </a:rPr>
              <a:t> </a:t>
            </a:r>
            <a:r>
              <a:rPr lang="pl-PL" dirty="0" err="1">
                <a:solidFill>
                  <a:schemeClr val="accent1"/>
                </a:solidFill>
              </a:rPr>
              <a:t>is</a:t>
            </a:r>
            <a:r>
              <a:rPr lang="pl-PL" dirty="0">
                <a:solidFill>
                  <a:schemeClr val="accent1"/>
                </a:solidFill>
              </a:rPr>
              <a:t> my IP </a:t>
            </a:r>
            <a:r>
              <a:rPr lang="pl-PL" dirty="0" err="1">
                <a:solidFill>
                  <a:schemeClr val="accent1"/>
                </a:solidFill>
              </a:rPr>
              <a:t>address</a:t>
            </a:r>
            <a:r>
              <a:rPr lang="pl-PL" dirty="0">
                <a:solidFill>
                  <a:schemeClr val="accent1"/>
                </a:solidFill>
              </a:rPr>
              <a:t> &amp; port?</a:t>
            </a:r>
            <a:endParaRPr lang="en-GB" dirty="0">
              <a:solidFill>
                <a:schemeClr val="accent1"/>
              </a:solidFill>
            </a:endParaRPr>
          </a:p>
        </p:txBody>
      </p:sp>
      <p:sp>
        <p:nvSpPr>
          <p:cNvPr id="22" name="pole tekstowe 21">
            <a:extLst>
              <a:ext uri="{FF2B5EF4-FFF2-40B4-BE49-F238E27FC236}">
                <a16:creationId xmlns:a16="http://schemas.microsoft.com/office/drawing/2014/main" id="{6DAD997A-84B2-4E63-8DDD-E97CBEB7F406}"/>
              </a:ext>
            </a:extLst>
          </p:cNvPr>
          <p:cNvSpPr txBox="1"/>
          <p:nvPr/>
        </p:nvSpPr>
        <p:spPr>
          <a:xfrm>
            <a:off x="6777939" y="4628864"/>
            <a:ext cx="1356462" cy="369332"/>
          </a:xfrm>
          <a:prstGeom prst="rect">
            <a:avLst/>
          </a:prstGeom>
          <a:noFill/>
        </p:spPr>
        <p:txBody>
          <a:bodyPr wrap="none" rtlCol="0">
            <a:spAutoFit/>
          </a:bodyPr>
          <a:lstStyle/>
          <a:p>
            <a:r>
              <a:rPr lang="pl-PL" dirty="0">
                <a:solidFill>
                  <a:schemeClr val="accent1"/>
                </a:solidFill>
              </a:rPr>
              <a:t>5.0.0.1:7000</a:t>
            </a:r>
            <a:endParaRPr lang="en-GB" dirty="0">
              <a:solidFill>
                <a:schemeClr val="accent1"/>
              </a:solidFill>
            </a:endParaRPr>
          </a:p>
        </p:txBody>
      </p:sp>
    </p:spTree>
    <p:extLst>
      <p:ext uri="{BB962C8B-B14F-4D97-AF65-F5344CB8AC3E}">
        <p14:creationId xmlns:p14="http://schemas.microsoft.com/office/powerpoint/2010/main" val="10354181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 </a:t>
            </a:r>
            <a:r>
              <a:rPr lang="pl-PL" dirty="0" err="1">
                <a:solidFill>
                  <a:schemeClr val="tx1"/>
                </a:solidFill>
              </a:rPr>
              <a:t>is</a:t>
            </a:r>
            <a:r>
              <a:rPr lang="pl-PL" dirty="0">
                <a:solidFill>
                  <a:schemeClr val="tx1"/>
                </a:solidFill>
              </a:rPr>
              <a:t> not </a:t>
            </a:r>
            <a:r>
              <a:rPr lang="pl-PL" dirty="0" err="1">
                <a:solidFill>
                  <a:schemeClr val="tx1"/>
                </a:solidFill>
              </a:rPr>
              <a:t>enough</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Unfortunately, sometimes Mapped Address is not enough to create a connection between peers. If the peer lives under Address </a:t>
            </a:r>
            <a:r>
              <a:rPr lang="en-GB" dirty="0" err="1"/>
              <a:t>Dependend</a:t>
            </a:r>
            <a:r>
              <a:rPr lang="en-GB" dirty="0"/>
              <a:t> NAT, only the STUN server can send traffic back to it.</a:t>
            </a:r>
            <a:endParaRPr lang="pl-PL" dirty="0"/>
          </a:p>
          <a:p>
            <a:pPr marL="0" indent="0" algn="just">
              <a:buNone/>
            </a:pPr>
            <a:r>
              <a:rPr lang="en-GB" dirty="0"/>
              <a:t>If the Mapped Address is shared via </a:t>
            </a:r>
            <a:r>
              <a:rPr lang="en-GB" dirty="0" err="1"/>
              <a:t>Signaling</a:t>
            </a:r>
            <a:r>
              <a:rPr lang="en-GB" dirty="0"/>
              <a:t> with other peers, all communication made to it will be dropped, which makes this Candidate useless for communication. </a:t>
            </a:r>
            <a:endParaRPr lang="pl-PL" dirty="0"/>
          </a:p>
          <a:p>
            <a:pPr marL="0" indent="0" algn="just">
              <a:buNone/>
            </a:pPr>
            <a:r>
              <a:rPr lang="en-GB" dirty="0"/>
              <a:t>However, what if the STUN server could forward your packets to it, as a 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5508587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TURN (Traversal Using Relays around NAT)</a:t>
            </a:r>
            <a:r>
              <a:rPr lang="pl-PL" dirty="0"/>
              <a:t> </a:t>
            </a:r>
            <a:r>
              <a:rPr lang="pl-PL" dirty="0" err="1"/>
              <a:t>is</a:t>
            </a:r>
            <a:r>
              <a:rPr lang="pl-PL" dirty="0"/>
              <a:t> </a:t>
            </a:r>
            <a:r>
              <a:rPr lang="pl-PL" dirty="0" err="1"/>
              <a:t>defined</a:t>
            </a:r>
            <a:r>
              <a:rPr lang="pl-PL" dirty="0"/>
              <a:t> in </a:t>
            </a:r>
            <a:r>
              <a:rPr lang="en-GB" dirty="0">
                <a:hlinkClick r:id="rId2"/>
              </a:rPr>
              <a:t>RFC 8656</a:t>
            </a:r>
            <a:r>
              <a:rPr lang="en-GB" dirty="0"/>
              <a:t> </a:t>
            </a:r>
            <a:r>
              <a:rPr lang="pl-PL" dirty="0"/>
              <a:t>and </a:t>
            </a:r>
            <a:r>
              <a:rPr lang="pl-PL" dirty="0" err="1"/>
              <a:t>it</a:t>
            </a:r>
            <a:r>
              <a:rPr lang="pl-PL" dirty="0"/>
              <a:t> </a:t>
            </a:r>
            <a:r>
              <a:rPr lang="pl-PL" dirty="0" err="1"/>
              <a:t>is</a:t>
            </a:r>
            <a:r>
              <a:rPr lang="pl-PL" dirty="0"/>
              <a:t> </a:t>
            </a:r>
            <a:r>
              <a:rPr lang="pl-PL" dirty="0" err="1"/>
              <a:t>advanced</a:t>
            </a:r>
            <a:r>
              <a:rPr lang="pl-PL" dirty="0"/>
              <a:t> </a:t>
            </a:r>
            <a:r>
              <a:rPr lang="pl-PL" dirty="0" err="1"/>
              <a:t>extension</a:t>
            </a:r>
            <a:r>
              <a:rPr lang="pl-PL" dirty="0"/>
              <a:t> of the STUN for </a:t>
            </a:r>
            <a:r>
              <a:rPr lang="pl-PL" dirty="0" err="1"/>
              <a:t>situations</a:t>
            </a:r>
            <a:r>
              <a:rPr lang="pl-PL" dirty="0"/>
              <a:t> </a:t>
            </a:r>
            <a:r>
              <a:rPr lang="pl-PL" dirty="0" err="1"/>
              <a:t>where</a:t>
            </a:r>
            <a:r>
              <a:rPr lang="pl-PL" dirty="0"/>
              <a:t> </a:t>
            </a:r>
            <a:r>
              <a:rPr lang="pl-PL" dirty="0" err="1"/>
              <a:t>direct</a:t>
            </a:r>
            <a:r>
              <a:rPr lang="pl-PL" dirty="0"/>
              <a:t> </a:t>
            </a:r>
            <a:r>
              <a:rPr lang="pl-PL" dirty="0" err="1"/>
              <a:t>connectivity</a:t>
            </a:r>
            <a:r>
              <a:rPr lang="pl-PL" dirty="0"/>
              <a:t> </a:t>
            </a:r>
            <a:r>
              <a:rPr lang="pl-PL" dirty="0" err="1"/>
              <a:t>isn’t</a:t>
            </a:r>
            <a:r>
              <a:rPr lang="pl-PL" dirty="0"/>
              <a:t> </a:t>
            </a:r>
            <a:r>
              <a:rPr lang="pl-PL" dirty="0" err="1"/>
              <a:t>possible</a:t>
            </a:r>
            <a:r>
              <a:rPr lang="pl-PL" dirty="0"/>
              <a:t>, for </a:t>
            </a:r>
            <a:r>
              <a:rPr lang="pl-PL" dirty="0" err="1"/>
              <a:t>example</a:t>
            </a:r>
            <a:r>
              <a:rPr lang="pl-PL" dirty="0"/>
              <a:t> </a:t>
            </a:r>
            <a:r>
              <a:rPr lang="pl-PL" dirty="0" err="1"/>
              <a:t>because</a:t>
            </a:r>
            <a:r>
              <a:rPr lang="pl-PL" dirty="0"/>
              <a:t> of the NAT </a:t>
            </a:r>
            <a:r>
              <a:rPr lang="pl-PL" dirty="0" err="1"/>
              <a:t>filtering</a:t>
            </a:r>
            <a:r>
              <a:rPr lang="pl-PL" dirty="0"/>
              <a:t>. It </a:t>
            </a:r>
            <a:r>
              <a:rPr lang="pl-PL" dirty="0" err="1"/>
              <a:t>can</a:t>
            </a:r>
            <a:r>
              <a:rPr lang="pl-PL" dirty="0"/>
              <a:t> be </a:t>
            </a:r>
            <a:r>
              <a:rPr lang="pl-PL" dirty="0" err="1"/>
              <a:t>also</a:t>
            </a:r>
            <a:r>
              <a:rPr lang="pl-PL" dirty="0"/>
              <a:t> </a:t>
            </a:r>
            <a:r>
              <a:rPr lang="pl-PL" dirty="0" err="1"/>
              <a:t>used</a:t>
            </a:r>
            <a:r>
              <a:rPr lang="pl-PL" dirty="0"/>
              <a:t> for </a:t>
            </a:r>
            <a:r>
              <a:rPr lang="pl-PL" dirty="0" err="1"/>
              <a:t>privacy</a:t>
            </a:r>
            <a:r>
              <a:rPr lang="pl-PL" dirty="0"/>
              <a:t> </a:t>
            </a:r>
            <a:r>
              <a:rPr lang="pl-PL" dirty="0" err="1"/>
              <a:t>purposes</a:t>
            </a:r>
            <a:r>
              <a:rPr lang="pl-PL" dirty="0"/>
              <a:t> to </a:t>
            </a:r>
            <a:r>
              <a:rPr lang="pl-PL" dirty="0" err="1"/>
              <a:t>mask</a:t>
            </a:r>
            <a:r>
              <a:rPr lang="pl-PL" dirty="0"/>
              <a:t> the </a:t>
            </a:r>
            <a:r>
              <a:rPr lang="pl-PL" dirty="0" err="1"/>
              <a:t>original</a:t>
            </a:r>
            <a:r>
              <a:rPr lang="pl-PL" dirty="0"/>
              <a:t> IP </a:t>
            </a:r>
            <a:r>
              <a:rPr lang="pl-PL" dirty="0" err="1"/>
              <a:t>address</a:t>
            </a:r>
            <a:r>
              <a:rPr lang="pl-PL" dirty="0"/>
              <a:t>. </a:t>
            </a:r>
          </a:p>
          <a:p>
            <a:pPr marL="0" indent="0" algn="just">
              <a:buNone/>
            </a:pPr>
            <a:r>
              <a:rPr lang="pl-PL" dirty="0"/>
              <a:t>TURN </a:t>
            </a:r>
            <a:r>
              <a:rPr lang="pl-PL" dirty="0" err="1"/>
              <a:t>acts</a:t>
            </a:r>
            <a:r>
              <a:rPr lang="pl-PL" dirty="0"/>
              <a:t> as a </a:t>
            </a:r>
            <a:r>
              <a:rPr lang="pl-PL" dirty="0" err="1"/>
              <a:t>proxy</a:t>
            </a:r>
            <a:r>
              <a:rPr lang="pl-PL" dirty="0"/>
              <a:t>, </a:t>
            </a:r>
            <a:r>
              <a:rPr lang="pl-PL" dirty="0" err="1"/>
              <a:t>so</a:t>
            </a:r>
            <a:r>
              <a:rPr lang="pl-PL" dirty="0"/>
              <a:t> </a:t>
            </a:r>
            <a:r>
              <a:rPr lang="pl-PL" dirty="0" err="1"/>
              <a:t>it</a:t>
            </a:r>
            <a:r>
              <a:rPr lang="pl-PL" dirty="0"/>
              <a:t> </a:t>
            </a:r>
            <a:r>
              <a:rPr lang="pl-PL" dirty="0" err="1"/>
              <a:t>required</a:t>
            </a:r>
            <a:r>
              <a:rPr lang="pl-PL" dirty="0"/>
              <a:t> a </a:t>
            </a:r>
            <a:r>
              <a:rPr lang="pl-PL" dirty="0" err="1"/>
              <a:t>dedicated</a:t>
            </a:r>
            <a:r>
              <a:rPr lang="pl-PL" dirty="0"/>
              <a:t> </a:t>
            </a:r>
            <a:r>
              <a:rPr lang="pl-PL" dirty="0" err="1"/>
              <a:t>machine</a:t>
            </a:r>
            <a:r>
              <a:rPr lang="pl-PL" dirty="0"/>
              <a:t>. The </a:t>
            </a:r>
            <a:r>
              <a:rPr lang="pl-PL" dirty="0" err="1"/>
              <a:t>peer</a:t>
            </a:r>
            <a:r>
              <a:rPr lang="pl-PL" dirty="0"/>
              <a:t> </a:t>
            </a:r>
            <a:r>
              <a:rPr lang="pl-PL" dirty="0" err="1"/>
              <a:t>connects</a:t>
            </a:r>
            <a:r>
              <a:rPr lang="pl-PL" dirty="0"/>
              <a:t> to the TURN </a:t>
            </a:r>
            <a:r>
              <a:rPr lang="pl-PL" dirty="0" err="1"/>
              <a:t>server</a:t>
            </a:r>
            <a:r>
              <a:rPr lang="pl-PL" dirty="0"/>
              <a:t> and </a:t>
            </a:r>
            <a:r>
              <a:rPr lang="pl-PL" dirty="0" err="1"/>
              <a:t>creates</a:t>
            </a:r>
            <a:r>
              <a:rPr lang="pl-PL" dirty="0"/>
              <a:t> </a:t>
            </a:r>
            <a:r>
              <a:rPr lang="pl-PL" dirty="0" err="1"/>
              <a:t>an</a:t>
            </a:r>
            <a:r>
              <a:rPr lang="pl-PL" dirty="0"/>
              <a:t> </a:t>
            </a:r>
            <a:r>
              <a:rPr lang="pl-PL" dirty="0" err="1"/>
              <a:t>Allocation</a:t>
            </a:r>
            <a:r>
              <a:rPr lang="pl-PL" dirty="0"/>
              <a:t>. With </a:t>
            </a:r>
            <a:r>
              <a:rPr lang="pl-PL" dirty="0" err="1"/>
              <a:t>Allocation</a:t>
            </a:r>
            <a:r>
              <a:rPr lang="pl-PL" dirty="0"/>
              <a:t>, </a:t>
            </a:r>
            <a:r>
              <a:rPr lang="pl-PL" dirty="0" err="1"/>
              <a:t>peer</a:t>
            </a:r>
            <a:r>
              <a:rPr lang="pl-PL" dirty="0"/>
              <a:t> </a:t>
            </a:r>
            <a:r>
              <a:rPr lang="pl-PL" dirty="0" err="1"/>
              <a:t>receives</a:t>
            </a:r>
            <a:r>
              <a:rPr lang="pl-PL" dirty="0"/>
              <a:t> </a:t>
            </a:r>
            <a:r>
              <a:rPr lang="pl-PL" dirty="0" err="1"/>
              <a:t>temporary</a:t>
            </a:r>
            <a:r>
              <a:rPr lang="pl-PL" dirty="0"/>
              <a:t> IP/PORT/</a:t>
            </a:r>
            <a:r>
              <a:rPr lang="pl-PL" dirty="0" err="1"/>
              <a:t>Protocol</a:t>
            </a:r>
            <a:r>
              <a:rPr lang="pl-PL" dirty="0"/>
              <a:t> </a:t>
            </a:r>
            <a:r>
              <a:rPr lang="pl-PL" dirty="0" err="1"/>
              <a:t>than</a:t>
            </a:r>
            <a:r>
              <a:rPr lang="pl-PL" dirty="0"/>
              <a:t> </a:t>
            </a:r>
            <a:r>
              <a:rPr lang="pl-PL" dirty="0" err="1"/>
              <a:t>can</a:t>
            </a:r>
            <a:r>
              <a:rPr lang="pl-PL" dirty="0"/>
              <a:t> be </a:t>
            </a:r>
            <a:r>
              <a:rPr lang="pl-PL" dirty="0" err="1"/>
              <a:t>used</a:t>
            </a:r>
            <a:r>
              <a:rPr lang="pl-PL" dirty="0"/>
              <a:t> to </a:t>
            </a:r>
            <a:r>
              <a:rPr lang="pl-PL" dirty="0" err="1"/>
              <a:t>proxy</a:t>
            </a:r>
            <a:r>
              <a:rPr lang="pl-PL" dirty="0"/>
              <a:t> data to the </a:t>
            </a:r>
            <a:r>
              <a:rPr lang="pl-PL" dirty="0" err="1"/>
              <a:t>second</a:t>
            </a:r>
            <a:r>
              <a:rPr lang="pl-PL" dirty="0"/>
              <a:t> </a:t>
            </a:r>
            <a:r>
              <a:rPr lang="pl-PL" dirty="0" err="1"/>
              <a:t>peer</a:t>
            </a:r>
            <a:r>
              <a:rPr lang="pl-PL" dirty="0"/>
              <a:t>. </a:t>
            </a:r>
            <a:br>
              <a:rPr lang="pl-PL" dirty="0"/>
            </a:br>
            <a:br>
              <a:rPr lang="pl-PL" dirty="0"/>
            </a:br>
            <a:r>
              <a:rPr lang="pl-PL" dirty="0"/>
              <a:t>The IP </a:t>
            </a:r>
            <a:r>
              <a:rPr lang="pl-PL" dirty="0" err="1"/>
              <a:t>address</a:t>
            </a:r>
            <a:r>
              <a:rPr lang="pl-PL" dirty="0"/>
              <a:t> of the </a:t>
            </a:r>
            <a:r>
              <a:rPr lang="pl-PL" dirty="0" err="1"/>
              <a:t>proxy</a:t>
            </a:r>
            <a:r>
              <a:rPr lang="pl-PL" dirty="0"/>
              <a:t> </a:t>
            </a:r>
            <a:r>
              <a:rPr lang="pl-PL" dirty="0" err="1"/>
              <a:t>is</a:t>
            </a:r>
            <a:r>
              <a:rPr lang="pl-PL" dirty="0"/>
              <a:t> </a:t>
            </a:r>
            <a:r>
              <a:rPr lang="pl-PL" dirty="0" err="1"/>
              <a:t>known</a:t>
            </a:r>
            <a:r>
              <a:rPr lang="pl-PL" dirty="0"/>
              <a:t> as </a:t>
            </a:r>
            <a:r>
              <a:rPr lang="pl-PL" dirty="0" err="1"/>
              <a:t>Relayed</a:t>
            </a:r>
            <a:r>
              <a:rPr lang="pl-PL" dirty="0"/>
              <a:t> Transport </a:t>
            </a:r>
            <a:r>
              <a:rPr lang="pl-PL" dirty="0" err="1"/>
              <a:t>Address</a:t>
            </a:r>
            <a:r>
              <a:rPr lang="pl-PL" dirty="0"/>
              <a:t>. It </a:t>
            </a:r>
            <a:r>
              <a:rPr lang="pl-PL" dirty="0" err="1"/>
              <a:t>is</a:t>
            </a:r>
            <a:r>
              <a:rPr lang="pl-PL" dirty="0"/>
              <a:t> </a:t>
            </a:r>
            <a:r>
              <a:rPr lang="pl-PL" dirty="0" err="1"/>
              <a:t>our</a:t>
            </a:r>
            <a:r>
              <a:rPr lang="pl-PL" dirty="0"/>
              <a:t> </a:t>
            </a:r>
            <a:r>
              <a:rPr lang="pl-PL" dirty="0" err="1"/>
              <a:t>dedicated</a:t>
            </a:r>
            <a:r>
              <a:rPr lang="pl-PL" dirty="0"/>
              <a:t> </a:t>
            </a:r>
            <a:r>
              <a:rPr lang="pl-PL" dirty="0" err="1"/>
              <a:t>proxy</a:t>
            </a:r>
            <a:r>
              <a:rPr lang="pl-PL" dirty="0"/>
              <a:t>, </a:t>
            </a:r>
            <a:r>
              <a:rPr lang="pl-PL" dirty="0" err="1"/>
              <a:t>so</a:t>
            </a:r>
            <a:r>
              <a:rPr lang="pl-PL" dirty="0"/>
              <a:t> we </a:t>
            </a:r>
            <a:r>
              <a:rPr lang="pl-PL" dirty="0" err="1"/>
              <a:t>can</a:t>
            </a:r>
            <a:r>
              <a:rPr lang="pl-PL" dirty="0"/>
              <a:t> </a:t>
            </a:r>
            <a:r>
              <a:rPr lang="pl-PL" dirty="0" err="1"/>
              <a:t>share</a:t>
            </a:r>
            <a:r>
              <a:rPr lang="pl-PL" dirty="0"/>
              <a:t> </a:t>
            </a:r>
            <a:r>
              <a:rPr lang="pl-PL" dirty="0" err="1"/>
              <a:t>this</a:t>
            </a:r>
            <a:r>
              <a:rPr lang="pl-PL" dirty="0"/>
              <a:t> </a:t>
            </a:r>
            <a:r>
              <a:rPr lang="pl-PL" dirty="0" err="1"/>
              <a:t>candidate</a:t>
            </a:r>
            <a:r>
              <a:rPr lang="pl-PL" dirty="0"/>
              <a:t> with </a:t>
            </a:r>
            <a:r>
              <a:rPr lang="pl-PL" dirty="0" err="1"/>
              <a:t>others</a:t>
            </a:r>
            <a:r>
              <a:rPr lang="pl-PL" dirty="0"/>
              <a:t> to </a:t>
            </a:r>
            <a:r>
              <a:rPr lang="pl-PL" dirty="0" err="1"/>
              <a:t>allow</a:t>
            </a:r>
            <a:r>
              <a:rPr lang="pl-PL" dirty="0"/>
              <a:t> </a:t>
            </a:r>
            <a:r>
              <a:rPr lang="pl-PL" dirty="0" err="1"/>
              <a:t>them</a:t>
            </a:r>
            <a:r>
              <a:rPr lang="pl-PL" dirty="0"/>
              <a:t> to </a:t>
            </a:r>
            <a:r>
              <a:rPr lang="pl-PL" dirty="0" err="1"/>
              <a:t>send</a:t>
            </a:r>
            <a:r>
              <a:rPr lang="pl-PL" dirty="0"/>
              <a:t> data to </a:t>
            </a:r>
            <a:r>
              <a:rPr lang="pl-PL" dirty="0" err="1"/>
              <a:t>us</a:t>
            </a:r>
            <a:r>
              <a:rPr lang="pl-PL" dirty="0"/>
              <a:t>!</a:t>
            </a:r>
            <a:br>
              <a:rPr lang="pl-PL" dirty="0"/>
            </a:br>
            <a:br>
              <a:rPr lang="pl-PL" dirty="0"/>
            </a:br>
            <a:r>
              <a:rPr lang="pl-PL" dirty="0"/>
              <a:t>Proxy </a:t>
            </a:r>
            <a:r>
              <a:rPr lang="pl-PL" dirty="0" err="1"/>
              <a:t>works</a:t>
            </a:r>
            <a:r>
              <a:rPr lang="pl-PL" dirty="0"/>
              <a:t> </a:t>
            </a:r>
            <a:r>
              <a:rPr lang="pl-PL" dirty="0" err="1"/>
              <a:t>bidirectional</a:t>
            </a:r>
            <a:r>
              <a:rPr lang="pl-PL" dirty="0"/>
              <a:t>, </a:t>
            </a:r>
            <a:r>
              <a:rPr lang="pl-PL" dirty="0" err="1"/>
              <a:t>so</a:t>
            </a:r>
            <a:r>
              <a:rPr lang="pl-PL" dirty="0"/>
              <a:t> </a:t>
            </a:r>
            <a:r>
              <a:rPr lang="pl-PL" dirty="0" err="1"/>
              <a:t>any</a:t>
            </a:r>
            <a:r>
              <a:rPr lang="pl-PL" dirty="0"/>
              <a:t> </a:t>
            </a:r>
            <a:r>
              <a:rPr lang="pl-PL" dirty="0" err="1"/>
              <a:t>outgoing</a:t>
            </a:r>
            <a:r>
              <a:rPr lang="pl-PL" dirty="0"/>
              <a:t> data </a:t>
            </a:r>
            <a:r>
              <a:rPr lang="pl-PL" dirty="0" err="1"/>
              <a:t>also</a:t>
            </a:r>
            <a:r>
              <a:rPr lang="pl-PL" dirty="0"/>
              <a:t> </a:t>
            </a:r>
            <a:r>
              <a:rPr lang="pl-PL" dirty="0" err="1"/>
              <a:t>goes</a:t>
            </a:r>
            <a:r>
              <a:rPr lang="pl-PL" dirty="0"/>
              <a:t> via TURN </a:t>
            </a:r>
            <a:r>
              <a:rPr lang="pl-PL" dirty="0" err="1"/>
              <a:t>server</a:t>
            </a:r>
            <a:r>
              <a:rPr lang="pl-PL" dirty="0"/>
              <a:t>. </a:t>
            </a:r>
            <a:r>
              <a:rPr lang="pl-PL" dirty="0" err="1"/>
              <a:t>Because</a:t>
            </a:r>
            <a:r>
              <a:rPr lang="pl-PL" dirty="0"/>
              <a:t> of </a:t>
            </a:r>
            <a:r>
              <a:rPr lang="pl-PL" dirty="0" err="1"/>
              <a:t>that</a:t>
            </a:r>
            <a:r>
              <a:rPr lang="pl-PL" dirty="0"/>
              <a:t>, </a:t>
            </a:r>
            <a:r>
              <a:rPr lang="pl-PL" dirty="0" err="1"/>
              <a:t>remote</a:t>
            </a:r>
            <a:r>
              <a:rPr lang="pl-PL" dirty="0"/>
              <a:t> </a:t>
            </a:r>
            <a:r>
              <a:rPr lang="pl-PL" dirty="0" err="1"/>
              <a:t>peer</a:t>
            </a:r>
            <a:r>
              <a:rPr lang="pl-PL" dirty="0"/>
              <a:t> </a:t>
            </a:r>
            <a:r>
              <a:rPr lang="pl-PL" dirty="0" err="1"/>
              <a:t>sees</a:t>
            </a:r>
            <a:r>
              <a:rPr lang="pl-PL" dirty="0"/>
              <a:t> </a:t>
            </a:r>
            <a:r>
              <a:rPr lang="pl-PL" dirty="0" err="1"/>
              <a:t>only</a:t>
            </a:r>
            <a:r>
              <a:rPr lang="pl-PL" dirty="0"/>
              <a:t> </a:t>
            </a:r>
            <a:r>
              <a:rPr lang="pl-PL" dirty="0" err="1"/>
              <a:t>Relayed</a:t>
            </a:r>
            <a:r>
              <a:rPr lang="pl-PL" dirty="0"/>
              <a:t> Transport </a:t>
            </a:r>
            <a:r>
              <a:rPr lang="pl-PL" dirty="0" err="1"/>
              <a:t>Address</a:t>
            </a:r>
            <a:r>
              <a:rPr lang="pl-PL" dirty="0"/>
              <a:t>.</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6755264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315FD96-DDC0-4B22-B272-56AE0D3C2150}"/>
              </a:ext>
            </a:extLst>
          </p:cNvPr>
          <p:cNvSpPr>
            <a:spLocks noGrp="1"/>
          </p:cNvSpPr>
          <p:nvPr>
            <p:ph type="title"/>
          </p:nvPr>
        </p:nvSpPr>
        <p:spPr/>
        <p:txBody>
          <a:bodyPr/>
          <a:lstStyle/>
          <a:p>
            <a:r>
              <a:rPr lang="pl-PL" dirty="0"/>
              <a:t>Agenda</a:t>
            </a:r>
            <a:endParaRPr lang="en-GB" dirty="0"/>
          </a:p>
        </p:txBody>
      </p:sp>
      <p:sp>
        <p:nvSpPr>
          <p:cNvPr id="3" name="Symbol zastępczy zawartości 2">
            <a:extLst>
              <a:ext uri="{FF2B5EF4-FFF2-40B4-BE49-F238E27FC236}">
                <a16:creationId xmlns:a16="http://schemas.microsoft.com/office/drawing/2014/main" id="{B8D5BFDE-7320-4BE7-8CFA-C681BE8B3A7D}"/>
              </a:ext>
            </a:extLst>
          </p:cNvPr>
          <p:cNvSpPr>
            <a:spLocks noGrp="1"/>
          </p:cNvSpPr>
          <p:nvPr>
            <p:ph idx="1"/>
          </p:nvPr>
        </p:nvSpPr>
        <p:spPr/>
        <p:txBody>
          <a:bodyPr/>
          <a:lstStyle/>
          <a:p>
            <a:pPr>
              <a:buFont typeface="Wingdings" panose="05000000000000000000" pitchFamily="2" charset="2"/>
              <a:buChar char="v"/>
            </a:pPr>
            <a:r>
              <a:rPr lang="pl-PL" dirty="0" err="1"/>
              <a:t>About</a:t>
            </a:r>
            <a:r>
              <a:rPr lang="pl-PL" dirty="0"/>
              <a:t> </a:t>
            </a:r>
            <a:r>
              <a:rPr lang="pl-PL" dirty="0" err="1"/>
              <a:t>WebRTC</a:t>
            </a:r>
            <a:endParaRPr lang="pl-PL" dirty="0"/>
          </a:p>
          <a:p>
            <a:pPr>
              <a:buFont typeface="Wingdings" panose="05000000000000000000" pitchFamily="2" charset="2"/>
              <a:buChar char="v"/>
            </a:pPr>
            <a:r>
              <a:rPr lang="pl-PL" dirty="0" err="1"/>
              <a:t>Signalling</a:t>
            </a:r>
            <a:endParaRPr lang="pl-PL" dirty="0"/>
          </a:p>
          <a:p>
            <a:pPr>
              <a:buFont typeface="Wingdings" panose="05000000000000000000" pitchFamily="2" charset="2"/>
              <a:buChar char="v"/>
            </a:pPr>
            <a:r>
              <a:rPr lang="pl-PL" dirty="0" err="1"/>
              <a:t>WebRTC</a:t>
            </a:r>
            <a:r>
              <a:rPr lang="pl-PL" dirty="0"/>
              <a:t> </a:t>
            </a:r>
            <a:r>
              <a:rPr lang="pl-PL" dirty="0" err="1"/>
              <a:t>internals</a:t>
            </a:r>
            <a:r>
              <a:rPr lang="pl-PL" dirty="0"/>
              <a:t>, SDP, NAT, ICE, STUN, TURN</a:t>
            </a:r>
          </a:p>
          <a:p>
            <a:pPr>
              <a:buFont typeface="Wingdings" panose="05000000000000000000" pitchFamily="2" charset="2"/>
              <a:buChar char="v"/>
            </a:pPr>
            <a:r>
              <a:rPr lang="pl-PL" dirty="0"/>
              <a:t>Demo</a:t>
            </a:r>
          </a:p>
          <a:p>
            <a:pPr>
              <a:buFont typeface="Wingdings" panose="05000000000000000000" pitchFamily="2" charset="2"/>
              <a:buChar char="v"/>
            </a:pPr>
            <a:r>
              <a:rPr lang="pl-PL" dirty="0"/>
              <a:t>War </a:t>
            </a:r>
            <a:r>
              <a:rPr lang="pl-PL" dirty="0" err="1"/>
              <a:t>stories</a:t>
            </a:r>
            <a:endParaRPr lang="pl-PL" dirty="0"/>
          </a:p>
          <a:p>
            <a:pPr>
              <a:buFont typeface="Wingdings" panose="05000000000000000000" pitchFamily="2" charset="2"/>
              <a:buChar char="v"/>
            </a:pPr>
            <a:r>
              <a:rPr lang="pl-PL" dirty="0" err="1"/>
              <a:t>Summary</a:t>
            </a:r>
            <a:endParaRPr lang="en-GB" dirty="0"/>
          </a:p>
        </p:txBody>
      </p:sp>
      <p:sp>
        <p:nvSpPr>
          <p:cNvPr id="4" name="Prostokąt 3">
            <a:extLst>
              <a:ext uri="{FF2B5EF4-FFF2-40B4-BE49-F238E27FC236}">
                <a16:creationId xmlns:a16="http://schemas.microsoft.com/office/drawing/2014/main" id="{46335E0F-C575-4659-9C6A-576C8F7F1C1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95351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r>
              <a:rPr lang="en-GB" dirty="0"/>
              <a:t>TURN (Traversal Using Relays around NAT) is defined in </a:t>
            </a:r>
            <a:r>
              <a:rPr lang="en-GB" dirty="0">
                <a:hlinkClick r:id="rId2"/>
              </a:rPr>
              <a:t>RFC 8656</a:t>
            </a:r>
            <a:r>
              <a:rPr lang="en-GB" dirty="0"/>
              <a:t> and it is an advanced extension of the STUN for situations where direct connectivity isn’t possible, for example, because of the NAT filtering. It can be also used for privacy purposes to mask the original IP address. </a:t>
            </a:r>
            <a:br>
              <a:rPr lang="en-GB" dirty="0"/>
            </a:br>
            <a:endParaRPr lang="en-GB" dirty="0"/>
          </a:p>
          <a:p>
            <a:pPr algn="just"/>
            <a:r>
              <a:rPr lang="en-GB" dirty="0"/>
              <a:t>TURN acts as a proxy, so it required a dedicated machine. The peer connects to the TURN server and creates an Allocation. With Allocation, the peer receives temporary IP/PORT/Protocol than can be used to proxy data to the second peer. </a:t>
            </a:r>
          </a:p>
          <a:p>
            <a:pPr algn="just"/>
            <a:r>
              <a:rPr lang="en-GB" dirty="0"/>
              <a:t>The IP address of the proxy is known as Relayed Transport Address. It is our dedicated proxy, so we can share this candidate with others to allow them to send data to us!</a:t>
            </a:r>
          </a:p>
          <a:p>
            <a:pPr algn="just"/>
            <a:r>
              <a:rPr lang="en-GB" dirty="0"/>
              <a:t>The proxy works bidirectional, so any outgoing data also goes via the TURN server. Because of that, the remote peer sees only Relayed Transport Address.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75645148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Prostokąt 7">
            <a:extLst>
              <a:ext uri="{FF2B5EF4-FFF2-40B4-BE49-F238E27FC236}">
                <a16:creationId xmlns:a16="http://schemas.microsoft.com/office/drawing/2014/main" id="{2541DAFC-D0F6-40E8-B81D-3034AFFD5C42}"/>
              </a:ext>
            </a:extLst>
          </p:cNvPr>
          <p:cNvSpPr/>
          <p:nvPr/>
        </p:nvSpPr>
        <p:spPr>
          <a:xfrm>
            <a:off x="1097280"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9" name="Prostokąt 8">
            <a:extLst>
              <a:ext uri="{FF2B5EF4-FFF2-40B4-BE49-F238E27FC236}">
                <a16:creationId xmlns:a16="http://schemas.microsoft.com/office/drawing/2014/main" id="{C9355C48-BC1C-49E3-92EE-863FAEC37736}"/>
              </a:ext>
            </a:extLst>
          </p:cNvPr>
          <p:cNvSpPr/>
          <p:nvPr/>
        </p:nvSpPr>
        <p:spPr>
          <a:xfrm>
            <a:off x="3374390" y="2340864"/>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10" name="Prostokąt 9">
            <a:extLst>
              <a:ext uri="{FF2B5EF4-FFF2-40B4-BE49-F238E27FC236}">
                <a16:creationId xmlns:a16="http://schemas.microsoft.com/office/drawing/2014/main" id="{FBC3915F-ACCB-4C97-BB04-D45FD872D0AE}"/>
              </a:ext>
            </a:extLst>
          </p:cNvPr>
          <p:cNvSpPr/>
          <p:nvPr/>
        </p:nvSpPr>
        <p:spPr>
          <a:xfrm>
            <a:off x="4696968" y="2340864"/>
            <a:ext cx="150545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r>
              <a:rPr lang="pl-PL" dirty="0" err="1"/>
              <a:t>server</a:t>
            </a:r>
            <a:endParaRPr lang="en-GB" dirty="0"/>
          </a:p>
        </p:txBody>
      </p:sp>
      <p:sp>
        <p:nvSpPr>
          <p:cNvPr id="11" name="Prostokąt 10">
            <a:extLst>
              <a:ext uri="{FF2B5EF4-FFF2-40B4-BE49-F238E27FC236}">
                <a16:creationId xmlns:a16="http://schemas.microsoft.com/office/drawing/2014/main" id="{3F6ED8CB-0DD4-4A9E-B7FA-850953D12F20}"/>
              </a:ext>
            </a:extLst>
          </p:cNvPr>
          <p:cNvSpPr/>
          <p:nvPr/>
        </p:nvSpPr>
        <p:spPr>
          <a:xfrm>
            <a:off x="6885940" y="2340864"/>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12" name="Prostokąt 11">
            <a:extLst>
              <a:ext uri="{FF2B5EF4-FFF2-40B4-BE49-F238E27FC236}">
                <a16:creationId xmlns:a16="http://schemas.microsoft.com/office/drawing/2014/main" id="{4F62330C-9C48-446A-A090-B1D85F6459C1}"/>
              </a:ext>
            </a:extLst>
          </p:cNvPr>
          <p:cNvSpPr/>
          <p:nvPr/>
        </p:nvSpPr>
        <p:spPr>
          <a:xfrm>
            <a:off x="9150858"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13" name="Łącznik prosty ze strzałką 12">
            <a:extLst>
              <a:ext uri="{FF2B5EF4-FFF2-40B4-BE49-F238E27FC236}">
                <a16:creationId xmlns:a16="http://schemas.microsoft.com/office/drawing/2014/main" id="{8C4A9948-00C1-4EAA-8226-54E85E4B7040}"/>
              </a:ext>
            </a:extLst>
          </p:cNvPr>
          <p:cNvCxnSpPr>
            <a:stCxn id="8" idx="3"/>
            <a:endCxn id="9" idx="1"/>
          </p:cNvCxnSpPr>
          <p:nvPr/>
        </p:nvCxnSpPr>
        <p:spPr>
          <a:xfrm>
            <a:off x="3118104" y="2752344"/>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EF03BF6C-CA0C-4DC2-A429-EE7DC38EB801}"/>
              </a:ext>
            </a:extLst>
          </p:cNvPr>
          <p:cNvCxnSpPr>
            <a:stCxn id="9" idx="3"/>
            <a:endCxn id="10" idx="1"/>
          </p:cNvCxnSpPr>
          <p:nvPr/>
        </p:nvCxnSpPr>
        <p:spPr>
          <a:xfrm>
            <a:off x="4467352" y="2752344"/>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CE048D4F-7098-4D00-84A1-773147D9D655}"/>
              </a:ext>
            </a:extLst>
          </p:cNvPr>
          <p:cNvCxnSpPr>
            <a:stCxn id="10" idx="3"/>
            <a:endCxn id="11" idx="1"/>
          </p:cNvCxnSpPr>
          <p:nvPr/>
        </p:nvCxnSpPr>
        <p:spPr>
          <a:xfrm>
            <a:off x="6202426" y="2752344"/>
            <a:ext cx="6835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Łącznik prosty ze strzałką 19">
            <a:extLst>
              <a:ext uri="{FF2B5EF4-FFF2-40B4-BE49-F238E27FC236}">
                <a16:creationId xmlns:a16="http://schemas.microsoft.com/office/drawing/2014/main" id="{B9DDB85D-92D5-42DC-B65C-9684FC2FC219}"/>
              </a:ext>
            </a:extLst>
          </p:cNvPr>
          <p:cNvCxnSpPr>
            <a:stCxn id="11" idx="3"/>
            <a:endCxn id="12" idx="1"/>
          </p:cNvCxnSpPr>
          <p:nvPr/>
        </p:nvCxnSpPr>
        <p:spPr>
          <a:xfrm>
            <a:off x="8906764" y="2752344"/>
            <a:ext cx="244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pole tekstowe 25">
            <a:extLst>
              <a:ext uri="{FF2B5EF4-FFF2-40B4-BE49-F238E27FC236}">
                <a16:creationId xmlns:a16="http://schemas.microsoft.com/office/drawing/2014/main" id="{F05A2777-4E7C-4FE5-906B-215347926F7C}"/>
              </a:ext>
            </a:extLst>
          </p:cNvPr>
          <p:cNvSpPr txBox="1"/>
          <p:nvPr/>
        </p:nvSpPr>
        <p:spPr>
          <a:xfrm>
            <a:off x="1097280" y="1938528"/>
            <a:ext cx="10074402" cy="369332"/>
          </a:xfrm>
          <a:prstGeom prst="rect">
            <a:avLst/>
          </a:prstGeom>
          <a:noFill/>
        </p:spPr>
        <p:txBody>
          <a:bodyPr wrap="square" rtlCol="0">
            <a:spAutoFit/>
          </a:bodyPr>
          <a:lstStyle/>
          <a:p>
            <a:r>
              <a:rPr lang="pl-PL" dirty="0"/>
              <a:t>TURN </a:t>
            </a:r>
            <a:r>
              <a:rPr lang="pl-PL" dirty="0" err="1"/>
              <a:t>server</a:t>
            </a:r>
            <a:r>
              <a:rPr lang="pl-PL" dirty="0"/>
              <a:t> </a:t>
            </a:r>
            <a:r>
              <a:rPr lang="pl-PL" dirty="0" err="1"/>
              <a:t>acting</a:t>
            </a:r>
            <a:r>
              <a:rPr lang="pl-PL" dirty="0"/>
              <a:t> as a </a:t>
            </a:r>
            <a:r>
              <a:rPr lang="pl-PL" dirty="0" err="1"/>
              <a:t>proxy</a:t>
            </a:r>
            <a:r>
              <a:rPr lang="pl-PL" dirty="0"/>
              <a:t> for Peer 1. Peer B </a:t>
            </a:r>
            <a:r>
              <a:rPr lang="pl-PL" dirty="0" err="1"/>
              <a:t>is</a:t>
            </a:r>
            <a:r>
              <a:rPr lang="pl-PL" dirty="0"/>
              <a:t> </a:t>
            </a:r>
            <a:r>
              <a:rPr lang="pl-PL" dirty="0" err="1"/>
              <a:t>available</a:t>
            </a:r>
            <a:r>
              <a:rPr lang="pl-PL" dirty="0"/>
              <a:t> on the Server </a:t>
            </a:r>
            <a:r>
              <a:rPr lang="pl-PL" dirty="0" err="1"/>
              <a:t>Reflexive</a:t>
            </a:r>
            <a:r>
              <a:rPr lang="pl-PL" dirty="0"/>
              <a:t> </a:t>
            </a:r>
            <a:r>
              <a:rPr lang="pl-PL" dirty="0" err="1"/>
              <a:t>Candidate</a:t>
            </a:r>
            <a:endParaRPr lang="en-GB" dirty="0"/>
          </a:p>
        </p:txBody>
      </p:sp>
      <p:sp>
        <p:nvSpPr>
          <p:cNvPr id="27" name="Prostokąt 26">
            <a:extLst>
              <a:ext uri="{FF2B5EF4-FFF2-40B4-BE49-F238E27FC236}">
                <a16:creationId xmlns:a16="http://schemas.microsoft.com/office/drawing/2014/main" id="{95FED48A-6F61-4A75-A39A-9CB6577C1826}"/>
              </a:ext>
            </a:extLst>
          </p:cNvPr>
          <p:cNvSpPr/>
          <p:nvPr/>
        </p:nvSpPr>
        <p:spPr>
          <a:xfrm>
            <a:off x="1020318"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28" name="Prostokąt 27">
            <a:extLst>
              <a:ext uri="{FF2B5EF4-FFF2-40B4-BE49-F238E27FC236}">
                <a16:creationId xmlns:a16="http://schemas.microsoft.com/office/drawing/2014/main" id="{51095A03-7F1E-4F52-9AD9-5C135382C44A}"/>
              </a:ext>
            </a:extLst>
          </p:cNvPr>
          <p:cNvSpPr/>
          <p:nvPr/>
        </p:nvSpPr>
        <p:spPr>
          <a:xfrm>
            <a:off x="3297428" y="4241038"/>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29" name="Prostokąt 28">
            <a:extLst>
              <a:ext uri="{FF2B5EF4-FFF2-40B4-BE49-F238E27FC236}">
                <a16:creationId xmlns:a16="http://schemas.microsoft.com/office/drawing/2014/main" id="{76561A6D-101C-4AF4-8EF8-29F386E577C5}"/>
              </a:ext>
            </a:extLst>
          </p:cNvPr>
          <p:cNvSpPr/>
          <p:nvPr/>
        </p:nvSpPr>
        <p:spPr>
          <a:xfrm>
            <a:off x="4620006" y="4241038"/>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1</a:t>
            </a:r>
            <a:endParaRPr lang="en-GB" dirty="0"/>
          </a:p>
        </p:txBody>
      </p:sp>
      <p:sp>
        <p:nvSpPr>
          <p:cNvPr id="30" name="Prostokąt 29">
            <a:extLst>
              <a:ext uri="{FF2B5EF4-FFF2-40B4-BE49-F238E27FC236}">
                <a16:creationId xmlns:a16="http://schemas.microsoft.com/office/drawing/2014/main" id="{459F271F-309B-40CB-90F4-8173FD0F2141}"/>
              </a:ext>
            </a:extLst>
          </p:cNvPr>
          <p:cNvSpPr/>
          <p:nvPr/>
        </p:nvSpPr>
        <p:spPr>
          <a:xfrm>
            <a:off x="6885940" y="4241038"/>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31" name="Prostokąt 30">
            <a:extLst>
              <a:ext uri="{FF2B5EF4-FFF2-40B4-BE49-F238E27FC236}">
                <a16:creationId xmlns:a16="http://schemas.microsoft.com/office/drawing/2014/main" id="{D4A1A4D0-5B6F-4819-A5D8-6D3AD78352B0}"/>
              </a:ext>
            </a:extLst>
          </p:cNvPr>
          <p:cNvSpPr/>
          <p:nvPr/>
        </p:nvSpPr>
        <p:spPr>
          <a:xfrm>
            <a:off x="9073896"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32" name="Łącznik prosty ze strzałką 31">
            <a:extLst>
              <a:ext uri="{FF2B5EF4-FFF2-40B4-BE49-F238E27FC236}">
                <a16:creationId xmlns:a16="http://schemas.microsoft.com/office/drawing/2014/main" id="{244D9F0E-A3F1-47A7-833F-F31945E78C1F}"/>
              </a:ext>
            </a:extLst>
          </p:cNvPr>
          <p:cNvCxnSpPr>
            <a:stCxn id="27" idx="3"/>
            <a:endCxn id="28" idx="1"/>
          </p:cNvCxnSpPr>
          <p:nvPr/>
        </p:nvCxnSpPr>
        <p:spPr>
          <a:xfrm>
            <a:off x="3041142" y="4652518"/>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Łącznik prosty ze strzałką 32">
            <a:extLst>
              <a:ext uri="{FF2B5EF4-FFF2-40B4-BE49-F238E27FC236}">
                <a16:creationId xmlns:a16="http://schemas.microsoft.com/office/drawing/2014/main" id="{7B856437-E3D5-43B3-B327-C528112286A6}"/>
              </a:ext>
            </a:extLst>
          </p:cNvPr>
          <p:cNvCxnSpPr>
            <a:cxnSpLocks/>
            <a:stCxn id="28" idx="3"/>
            <a:endCxn id="29" idx="1"/>
          </p:cNvCxnSpPr>
          <p:nvPr/>
        </p:nvCxnSpPr>
        <p:spPr>
          <a:xfrm>
            <a:off x="4390390" y="4652518"/>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Łącznik prosty ze strzałką 34">
            <a:extLst>
              <a:ext uri="{FF2B5EF4-FFF2-40B4-BE49-F238E27FC236}">
                <a16:creationId xmlns:a16="http://schemas.microsoft.com/office/drawing/2014/main" id="{819ABC1F-8D34-4090-94A2-895BF8F01A9E}"/>
              </a:ext>
            </a:extLst>
          </p:cNvPr>
          <p:cNvCxnSpPr>
            <a:stCxn id="30" idx="3"/>
            <a:endCxn id="31" idx="1"/>
          </p:cNvCxnSpPr>
          <p:nvPr/>
        </p:nvCxnSpPr>
        <p:spPr>
          <a:xfrm>
            <a:off x="8906764" y="4652518"/>
            <a:ext cx="1671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pole tekstowe 35">
            <a:extLst>
              <a:ext uri="{FF2B5EF4-FFF2-40B4-BE49-F238E27FC236}">
                <a16:creationId xmlns:a16="http://schemas.microsoft.com/office/drawing/2014/main" id="{6822C51D-4333-4074-AD2A-9D3540F0B426}"/>
              </a:ext>
            </a:extLst>
          </p:cNvPr>
          <p:cNvSpPr txBox="1"/>
          <p:nvPr/>
        </p:nvSpPr>
        <p:spPr>
          <a:xfrm>
            <a:off x="1020318" y="3838702"/>
            <a:ext cx="10074402" cy="369332"/>
          </a:xfrm>
          <a:prstGeom prst="rect">
            <a:avLst/>
          </a:prstGeom>
          <a:noFill/>
        </p:spPr>
        <p:txBody>
          <a:bodyPr wrap="square" rtlCol="0">
            <a:spAutoFit/>
          </a:bodyPr>
          <a:lstStyle/>
          <a:p>
            <a:r>
              <a:rPr lang="pl-PL" dirty="0"/>
              <a:t>In the </a:t>
            </a:r>
            <a:r>
              <a:rPr lang="pl-PL" dirty="0" err="1"/>
              <a:t>worst</a:t>
            </a:r>
            <a:r>
              <a:rPr lang="pl-PL" dirty="0"/>
              <a:t>-case </a:t>
            </a:r>
            <a:r>
              <a:rPr lang="pl-PL" dirty="0" err="1"/>
              <a:t>scenario</a:t>
            </a:r>
            <a:r>
              <a:rPr lang="pl-PL" dirty="0"/>
              <a:t>, </a:t>
            </a:r>
            <a:r>
              <a:rPr lang="pl-PL" dirty="0" err="1"/>
              <a:t>each</a:t>
            </a:r>
            <a:r>
              <a:rPr lang="pl-PL" dirty="0"/>
              <a:t> </a:t>
            </a:r>
            <a:r>
              <a:rPr lang="pl-PL" dirty="0" err="1"/>
              <a:t>peer</a:t>
            </a:r>
            <a:r>
              <a:rPr lang="pl-PL" dirty="0"/>
              <a:t> </a:t>
            </a:r>
            <a:r>
              <a:rPr lang="pl-PL" dirty="0" err="1"/>
              <a:t>can</a:t>
            </a:r>
            <a:r>
              <a:rPr lang="pl-PL" dirty="0"/>
              <a:t> be </a:t>
            </a:r>
            <a:r>
              <a:rPr lang="pl-PL" dirty="0" err="1"/>
              <a:t>represented</a:t>
            </a:r>
            <a:r>
              <a:rPr lang="pl-PL" dirty="0"/>
              <a:t> as a TURN </a:t>
            </a:r>
            <a:r>
              <a:rPr lang="pl-PL" dirty="0" err="1"/>
              <a:t>server</a:t>
            </a:r>
            <a:r>
              <a:rPr lang="pl-PL" dirty="0"/>
              <a:t>.</a:t>
            </a:r>
            <a:endParaRPr lang="en-GB" dirty="0"/>
          </a:p>
        </p:txBody>
      </p:sp>
      <p:sp>
        <p:nvSpPr>
          <p:cNvPr id="41" name="Prostokąt 40">
            <a:extLst>
              <a:ext uri="{FF2B5EF4-FFF2-40B4-BE49-F238E27FC236}">
                <a16:creationId xmlns:a16="http://schemas.microsoft.com/office/drawing/2014/main" id="{60BBFB24-2742-4250-9E4C-FDBC3D58D815}"/>
              </a:ext>
            </a:extLst>
          </p:cNvPr>
          <p:cNvSpPr/>
          <p:nvPr/>
        </p:nvSpPr>
        <p:spPr>
          <a:xfrm>
            <a:off x="5748020" y="4250181"/>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2</a:t>
            </a:r>
            <a:endParaRPr lang="en-GB" dirty="0"/>
          </a:p>
        </p:txBody>
      </p:sp>
      <p:cxnSp>
        <p:nvCxnSpPr>
          <p:cNvPr id="44" name="Łącznik prosty ze strzałką 43">
            <a:extLst>
              <a:ext uri="{FF2B5EF4-FFF2-40B4-BE49-F238E27FC236}">
                <a16:creationId xmlns:a16="http://schemas.microsoft.com/office/drawing/2014/main" id="{42BF5B23-3CC6-405A-AD00-513A430AA9DA}"/>
              </a:ext>
            </a:extLst>
          </p:cNvPr>
          <p:cNvCxnSpPr>
            <a:stCxn id="29" idx="3"/>
            <a:endCxn id="41" idx="1"/>
          </p:cNvCxnSpPr>
          <p:nvPr/>
        </p:nvCxnSpPr>
        <p:spPr>
          <a:xfrm>
            <a:off x="5632704" y="4652518"/>
            <a:ext cx="115316"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Łącznik prosty ze strzałką 45">
            <a:extLst>
              <a:ext uri="{FF2B5EF4-FFF2-40B4-BE49-F238E27FC236}">
                <a16:creationId xmlns:a16="http://schemas.microsoft.com/office/drawing/2014/main" id="{689B5F71-C339-4FE4-9354-C850AC38E882}"/>
              </a:ext>
            </a:extLst>
          </p:cNvPr>
          <p:cNvCxnSpPr>
            <a:stCxn id="41" idx="3"/>
            <a:endCxn id="30" idx="1"/>
          </p:cNvCxnSpPr>
          <p:nvPr/>
        </p:nvCxnSpPr>
        <p:spPr>
          <a:xfrm flipV="1">
            <a:off x="6760718" y="4652518"/>
            <a:ext cx="125222"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14140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With ICE, STUN and TURN we </a:t>
            </a:r>
            <a:r>
              <a:rPr lang="pl-PL" dirty="0" err="1"/>
              <a:t>can</a:t>
            </a:r>
            <a:r>
              <a:rPr lang="pl-PL" dirty="0"/>
              <a:t> </a:t>
            </a:r>
            <a:r>
              <a:rPr lang="pl-PL" dirty="0" err="1"/>
              <a:t>find</a:t>
            </a:r>
            <a:r>
              <a:rPr lang="pl-PL" dirty="0"/>
              <a:t> the </a:t>
            </a:r>
            <a:r>
              <a:rPr lang="pl-PL" dirty="0" err="1"/>
              <a:t>following</a:t>
            </a:r>
            <a:r>
              <a:rPr lang="pl-PL" dirty="0"/>
              <a:t> </a:t>
            </a:r>
            <a:r>
              <a:rPr lang="pl-PL" dirty="0" err="1"/>
              <a:t>Candidates</a:t>
            </a:r>
            <a:r>
              <a:rPr lang="pl-PL" dirty="0"/>
              <a:t>:</a:t>
            </a:r>
          </a:p>
          <a:p>
            <a:pPr algn="just">
              <a:buFont typeface="Wingdings" panose="05000000000000000000" pitchFamily="2" charset="2"/>
              <a:buChar char="v"/>
            </a:pPr>
            <a:r>
              <a:rPr lang="pl-PL" dirty="0"/>
              <a:t>Host </a:t>
            </a:r>
            <a:r>
              <a:rPr lang="pl-PL" dirty="0" err="1"/>
              <a:t>candidate</a:t>
            </a:r>
            <a:r>
              <a:rPr lang="pl-PL" dirty="0"/>
              <a:t> – </a:t>
            </a:r>
            <a:r>
              <a:rPr lang="pl-PL" dirty="0" err="1"/>
              <a:t>collected</a:t>
            </a:r>
            <a:r>
              <a:rPr lang="pl-PL" dirty="0"/>
              <a:t> </a:t>
            </a:r>
            <a:r>
              <a:rPr lang="pl-PL" dirty="0" err="1"/>
              <a:t>directly</a:t>
            </a:r>
            <a:r>
              <a:rPr lang="pl-PL" dirty="0"/>
              <a:t> from the network adapter. </a:t>
            </a:r>
            <a:r>
              <a:rPr lang="en-GB" dirty="0"/>
              <a:t>They can only route between peers on the same subnet</a:t>
            </a:r>
            <a:r>
              <a:rPr lang="pl-PL" dirty="0"/>
              <a:t> </a:t>
            </a:r>
            <a:r>
              <a:rPr lang="pl-PL" dirty="0" err="1"/>
              <a:t>or</a:t>
            </a:r>
            <a:r>
              <a:rPr lang="pl-PL" dirty="0"/>
              <a:t> on the same </a:t>
            </a:r>
            <a:r>
              <a:rPr lang="pl-PL" dirty="0" err="1"/>
              <a:t>machine</a:t>
            </a:r>
            <a:endParaRPr lang="pl-PL" dirty="0"/>
          </a:p>
          <a:p>
            <a:pPr algn="just">
              <a:buFont typeface="Wingdings" panose="05000000000000000000" pitchFamily="2" charset="2"/>
              <a:buChar char="v"/>
            </a:pPr>
            <a:r>
              <a:rPr lang="pl-PL" dirty="0" err="1"/>
              <a:t>Srflx</a:t>
            </a:r>
            <a:r>
              <a:rPr lang="pl-PL" dirty="0"/>
              <a:t> </a:t>
            </a:r>
            <a:r>
              <a:rPr lang="pl-PL" dirty="0" err="1"/>
              <a:t>candidate</a:t>
            </a:r>
            <a:r>
              <a:rPr lang="pl-PL" dirty="0"/>
              <a:t> – Server </a:t>
            </a:r>
            <a:r>
              <a:rPr lang="pl-PL" dirty="0" err="1"/>
              <a:t>Reflexive</a:t>
            </a:r>
            <a:r>
              <a:rPr lang="pl-PL" dirty="0"/>
              <a:t> </a:t>
            </a:r>
            <a:r>
              <a:rPr lang="pl-PL" dirty="0" err="1"/>
              <a:t>candidate</a:t>
            </a:r>
            <a:r>
              <a:rPr lang="pl-PL" dirty="0"/>
              <a:t>, </a:t>
            </a:r>
            <a:r>
              <a:rPr lang="pl-PL" dirty="0" err="1"/>
              <a:t>gathered</a:t>
            </a:r>
            <a:r>
              <a:rPr lang="pl-PL" dirty="0"/>
              <a:t> with STUN. It </a:t>
            </a:r>
            <a:r>
              <a:rPr lang="pl-PL" dirty="0" err="1"/>
              <a:t>represents</a:t>
            </a:r>
            <a:r>
              <a:rPr lang="pl-PL" dirty="0"/>
              <a:t> public IP </a:t>
            </a:r>
            <a:r>
              <a:rPr lang="pl-PL" dirty="0" err="1"/>
              <a:t>address</a:t>
            </a:r>
            <a:r>
              <a:rPr lang="pl-PL" dirty="0"/>
              <a:t> &amp; port (NAT </a:t>
            </a:r>
            <a:r>
              <a:rPr lang="pl-PL" dirty="0" err="1"/>
              <a:t>mapping</a:t>
            </a:r>
            <a:r>
              <a:rPr lang="pl-PL" dirty="0"/>
              <a:t>). It </a:t>
            </a:r>
            <a:r>
              <a:rPr lang="pl-PL" dirty="0" err="1"/>
              <a:t>can</a:t>
            </a:r>
            <a:r>
              <a:rPr lang="pl-PL" dirty="0"/>
              <a:t> be </a:t>
            </a:r>
            <a:r>
              <a:rPr lang="pl-PL" dirty="0" err="1"/>
              <a:t>used</a:t>
            </a:r>
            <a:r>
              <a:rPr lang="pl-PL" dirty="0"/>
              <a:t> to </a:t>
            </a:r>
            <a:r>
              <a:rPr lang="pl-PL" dirty="0" err="1"/>
              <a:t>connect</a:t>
            </a:r>
            <a:r>
              <a:rPr lang="pl-PL" dirty="0"/>
              <a:t> </a:t>
            </a:r>
            <a:r>
              <a:rPr lang="pl-PL" dirty="0" err="1"/>
              <a:t>peers</a:t>
            </a:r>
            <a:r>
              <a:rPr lang="pl-PL" dirty="0"/>
              <a:t> </a:t>
            </a:r>
            <a:r>
              <a:rPr lang="pl-PL" dirty="0" err="1"/>
              <a:t>if</a:t>
            </a:r>
            <a:r>
              <a:rPr lang="pl-PL" dirty="0"/>
              <a:t> NAT </a:t>
            </a:r>
            <a:r>
              <a:rPr lang="pl-PL" dirty="0" err="1"/>
              <a:t>or</a:t>
            </a:r>
            <a:r>
              <a:rPr lang="pl-PL" dirty="0"/>
              <a:t> firewall </a:t>
            </a:r>
            <a:r>
              <a:rPr lang="pl-PL" dirty="0" err="1"/>
              <a:t>is</a:t>
            </a:r>
            <a:r>
              <a:rPr lang="pl-PL" dirty="0"/>
              <a:t> not </a:t>
            </a:r>
            <a:r>
              <a:rPr lang="pl-PL" dirty="0" err="1"/>
              <a:t>blocking</a:t>
            </a:r>
            <a:r>
              <a:rPr lang="pl-PL" dirty="0"/>
              <a:t> the </a:t>
            </a:r>
            <a:r>
              <a:rPr lang="pl-PL" dirty="0" err="1"/>
              <a:t>connection</a:t>
            </a:r>
            <a:endParaRPr lang="pl-PL" dirty="0"/>
          </a:p>
          <a:p>
            <a:pPr algn="just">
              <a:buFont typeface="Wingdings" panose="05000000000000000000" pitchFamily="2" charset="2"/>
              <a:buChar char="v"/>
            </a:pPr>
            <a:r>
              <a:rPr lang="en-GB" dirty="0" err="1"/>
              <a:t>Prflx</a:t>
            </a:r>
            <a:r>
              <a:rPr lang="en-GB" dirty="0"/>
              <a:t> candidate – Peer Reflexive candidate. A variation of the </a:t>
            </a:r>
            <a:r>
              <a:rPr lang="en-GB" dirty="0" err="1"/>
              <a:t>Srflx</a:t>
            </a:r>
            <a:r>
              <a:rPr lang="en-GB" dirty="0"/>
              <a:t> candidate, discovered during the connection or when connecting via the TURN server</a:t>
            </a:r>
            <a:endParaRPr lang="pl-PL" dirty="0"/>
          </a:p>
          <a:p>
            <a:pPr algn="just">
              <a:buFont typeface="Wingdings" panose="05000000000000000000" pitchFamily="2" charset="2"/>
              <a:buChar char="v"/>
            </a:pPr>
            <a:r>
              <a:rPr lang="pl-PL" dirty="0" err="1"/>
              <a:t>Relay</a:t>
            </a:r>
            <a:r>
              <a:rPr lang="pl-PL" dirty="0"/>
              <a:t> </a:t>
            </a:r>
            <a:r>
              <a:rPr lang="pl-PL" dirty="0" err="1"/>
              <a:t>candidate</a:t>
            </a:r>
            <a:r>
              <a:rPr lang="pl-PL" dirty="0"/>
              <a:t> -  </a:t>
            </a:r>
            <a:r>
              <a:rPr lang="pl-PL" dirty="0" err="1"/>
              <a:t>collected</a:t>
            </a:r>
            <a:r>
              <a:rPr lang="pl-PL" dirty="0"/>
              <a:t> with TURN. IP </a:t>
            </a:r>
            <a:r>
              <a:rPr lang="pl-PL" dirty="0" err="1"/>
              <a:t>address</a:t>
            </a:r>
            <a:r>
              <a:rPr lang="pl-PL" dirty="0"/>
              <a:t> &amp; port </a:t>
            </a:r>
            <a:r>
              <a:rPr lang="pl-PL" dirty="0" err="1"/>
              <a:t>located</a:t>
            </a:r>
            <a:r>
              <a:rPr lang="pl-PL" dirty="0"/>
              <a:t> on the </a:t>
            </a:r>
            <a:r>
              <a:rPr lang="pl-PL" dirty="0" err="1"/>
              <a:t>dedicated</a:t>
            </a:r>
            <a:r>
              <a:rPr lang="pl-PL" dirty="0"/>
              <a:t> </a:t>
            </a:r>
            <a:r>
              <a:rPr lang="pl-PL" dirty="0" err="1"/>
              <a:t>machine</a:t>
            </a:r>
            <a:r>
              <a:rPr lang="pl-PL" dirty="0"/>
              <a:t> </a:t>
            </a:r>
            <a:r>
              <a:rPr lang="pl-PL" dirty="0" err="1"/>
              <a:t>that</a:t>
            </a:r>
            <a:r>
              <a:rPr lang="pl-PL" dirty="0"/>
              <a:t> </a:t>
            </a:r>
            <a:r>
              <a:rPr lang="pl-PL" dirty="0" err="1"/>
              <a:t>works</a:t>
            </a:r>
            <a:r>
              <a:rPr lang="pl-PL" dirty="0"/>
              <a:t> as a </a:t>
            </a:r>
            <a:r>
              <a:rPr lang="pl-PL" dirty="0" err="1"/>
              <a:t>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40503758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err="1"/>
              <a:t>During</a:t>
            </a:r>
            <a:r>
              <a:rPr lang="pl-PL" dirty="0"/>
              <a:t> the ICE </a:t>
            </a:r>
            <a:r>
              <a:rPr lang="pl-PL" dirty="0" err="1"/>
              <a:t>discovery</a:t>
            </a:r>
            <a:r>
              <a:rPr lang="pl-PL" dirty="0"/>
              <a:t> </a:t>
            </a:r>
            <a:r>
              <a:rPr lang="pl-PL" dirty="0" err="1"/>
              <a:t>phase</a:t>
            </a:r>
            <a:r>
              <a:rPr lang="pl-PL" dirty="0"/>
              <a:t>, the </a:t>
            </a:r>
            <a:r>
              <a:rPr lang="pl-PL" dirty="0" err="1"/>
              <a:t>framework</a:t>
            </a:r>
            <a:r>
              <a:rPr lang="pl-PL" dirty="0"/>
              <a:t> </a:t>
            </a:r>
            <a:r>
              <a:rPr lang="pl-PL" dirty="0" err="1"/>
              <a:t>gathers</a:t>
            </a:r>
            <a:r>
              <a:rPr lang="pl-PL" dirty="0"/>
              <a:t> </a:t>
            </a:r>
            <a:r>
              <a:rPr lang="pl-PL" dirty="0" err="1"/>
              <a:t>all</a:t>
            </a:r>
            <a:r>
              <a:rPr lang="pl-PL" dirty="0"/>
              <a:t> </a:t>
            </a:r>
            <a:r>
              <a:rPr lang="pl-PL" dirty="0" err="1"/>
              <a:t>possible</a:t>
            </a:r>
            <a:r>
              <a:rPr lang="pl-PL" dirty="0"/>
              <a:t> </a:t>
            </a:r>
            <a:r>
              <a:rPr lang="pl-PL" dirty="0" err="1"/>
              <a:t>types</a:t>
            </a:r>
            <a:r>
              <a:rPr lang="pl-PL" dirty="0"/>
              <a:t> of </a:t>
            </a:r>
            <a:r>
              <a:rPr lang="pl-PL" dirty="0" err="1"/>
              <a:t>candidates</a:t>
            </a:r>
            <a:r>
              <a:rPr lang="pl-PL" dirty="0"/>
              <a:t> </a:t>
            </a:r>
            <a:r>
              <a:rPr lang="pl-PL" dirty="0" err="1"/>
              <a:t>it</a:t>
            </a:r>
            <a:r>
              <a:rPr lang="pl-PL" dirty="0"/>
              <a:t> </a:t>
            </a:r>
            <a:r>
              <a:rPr lang="pl-PL" dirty="0" err="1"/>
              <a:t>can</a:t>
            </a:r>
            <a:r>
              <a:rPr lang="pl-PL" dirty="0"/>
              <a:t>.</a:t>
            </a:r>
          </a:p>
          <a:p>
            <a:pPr marL="0" indent="0" algn="just">
              <a:buNone/>
            </a:pPr>
            <a:endParaRPr lang="pl-PL" dirty="0"/>
          </a:p>
          <a:p>
            <a:pPr marL="0" indent="0" algn="just">
              <a:buNone/>
            </a:pPr>
            <a:r>
              <a:rPr lang="pl-PL" dirty="0" err="1"/>
              <a:t>Candidates</a:t>
            </a:r>
            <a:r>
              <a:rPr lang="pl-PL" dirty="0"/>
              <a:t> </a:t>
            </a:r>
            <a:r>
              <a:rPr lang="pl-PL" dirty="0" err="1"/>
              <a:t>are</a:t>
            </a:r>
            <a:r>
              <a:rPr lang="pl-PL" dirty="0"/>
              <a:t> </a:t>
            </a:r>
            <a:r>
              <a:rPr lang="pl-PL" dirty="0" err="1"/>
              <a:t>ranked</a:t>
            </a:r>
            <a:r>
              <a:rPr lang="pl-PL" dirty="0"/>
              <a:t> with </a:t>
            </a:r>
            <a:r>
              <a:rPr lang="pl-PL" dirty="0" err="1"/>
              <a:t>following</a:t>
            </a:r>
            <a:r>
              <a:rPr lang="pl-PL" dirty="0"/>
              <a:t> </a:t>
            </a:r>
            <a:r>
              <a:rPr lang="pl-PL" dirty="0" err="1"/>
              <a:t>rule</a:t>
            </a:r>
            <a:r>
              <a:rPr lang="pl-PL" dirty="0"/>
              <a:t>:</a:t>
            </a:r>
          </a:p>
          <a:p>
            <a:pPr marL="0" indent="0" algn="ctr">
              <a:buNone/>
            </a:pPr>
            <a:r>
              <a:rPr lang="pl-PL" dirty="0"/>
              <a:t>Host &gt; </a:t>
            </a:r>
            <a:r>
              <a:rPr lang="pl-PL" dirty="0" err="1"/>
              <a:t>srflx</a:t>
            </a:r>
            <a:r>
              <a:rPr lang="pl-PL" dirty="0"/>
              <a:t>/</a:t>
            </a:r>
            <a:r>
              <a:rPr lang="pl-PL" dirty="0" err="1"/>
              <a:t>prflx</a:t>
            </a:r>
            <a:r>
              <a:rPr lang="pl-PL" dirty="0"/>
              <a:t> &gt; </a:t>
            </a:r>
            <a:r>
              <a:rPr lang="pl-PL" dirty="0" err="1"/>
              <a:t>relay</a:t>
            </a:r>
            <a:br>
              <a:rPr lang="pl-PL" dirty="0"/>
            </a:br>
            <a:r>
              <a:rPr lang="pl-PL" dirty="0"/>
              <a:t>UDP &gt; TCP</a:t>
            </a:r>
          </a:p>
          <a:p>
            <a:pPr marL="0" indent="0" algn="just">
              <a:buNone/>
            </a:pPr>
            <a:endParaRPr lang="pl-PL" dirty="0"/>
          </a:p>
          <a:p>
            <a:pPr marL="0" indent="0" algn="just">
              <a:buNone/>
            </a:pPr>
            <a:r>
              <a:rPr lang="en-GB" dirty="0"/>
              <a:t>To speed up connection </a:t>
            </a:r>
            <a:r>
              <a:rPr lang="en-GB" dirty="0" err="1"/>
              <a:t>startup</a:t>
            </a:r>
            <a:r>
              <a:rPr lang="en-GB" dirty="0"/>
              <a:t>, the ICE discovery phase can be tuned by Trickle Policy. It allows configuring WebRTC agents to not wait for all possible candidates, but send them one after one, without blocking calls.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53265698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fontScale="92500" lnSpcReduction="20000"/>
          </a:bodyPr>
          <a:lstStyle/>
          <a:p>
            <a:pPr>
              <a:buFont typeface="Wingdings" panose="05000000000000000000" pitchFamily="2" charset="2"/>
              <a:buChar char="v"/>
            </a:pPr>
            <a:r>
              <a:rPr lang="pl-PL" dirty="0"/>
              <a:t>The demo </a:t>
            </a:r>
            <a:r>
              <a:rPr lang="pl-PL" dirty="0" err="1"/>
              <a:t>is</a:t>
            </a:r>
            <a:r>
              <a:rPr lang="pl-PL" dirty="0"/>
              <a:t> </a:t>
            </a:r>
            <a:r>
              <a:rPr lang="pl-PL" dirty="0" err="1"/>
              <a:t>based</a:t>
            </a:r>
            <a:r>
              <a:rPr lang="pl-PL" dirty="0"/>
              <a:t> on the ASP.NET </a:t>
            </a:r>
            <a:r>
              <a:rPr lang="pl-PL" dirty="0" err="1"/>
              <a:t>application</a:t>
            </a:r>
            <a:r>
              <a:rPr lang="pl-PL" dirty="0"/>
              <a:t> </a:t>
            </a:r>
            <a:r>
              <a:rPr lang="pl-PL" dirty="0" err="1"/>
              <a:t>running</a:t>
            </a:r>
            <a:r>
              <a:rPr lang="pl-PL" dirty="0"/>
              <a:t> on .NET 6</a:t>
            </a:r>
          </a:p>
          <a:p>
            <a:pPr>
              <a:buFont typeface="Wingdings" panose="05000000000000000000" pitchFamily="2" charset="2"/>
              <a:buChar char="v"/>
            </a:pPr>
            <a:r>
              <a:rPr lang="pl-PL" dirty="0"/>
              <a:t>It </a:t>
            </a:r>
            <a:r>
              <a:rPr lang="pl-PL" dirty="0" err="1"/>
              <a:t>allows</a:t>
            </a:r>
            <a:r>
              <a:rPr lang="pl-PL" dirty="0"/>
              <a:t> to </a:t>
            </a:r>
            <a:r>
              <a:rPr lang="pl-PL" dirty="0" err="1"/>
              <a:t>create</a:t>
            </a:r>
            <a:r>
              <a:rPr lang="pl-PL" dirty="0"/>
              <a:t> a </a:t>
            </a:r>
            <a:r>
              <a:rPr lang="pl-PL" dirty="0" err="1"/>
              <a:t>virtual</a:t>
            </a:r>
            <a:r>
              <a:rPr lang="pl-PL" dirty="0"/>
              <a:t> </a:t>
            </a:r>
            <a:r>
              <a:rPr lang="pl-PL" dirty="0" err="1"/>
              <a:t>room</a:t>
            </a:r>
            <a:r>
              <a:rPr lang="pl-PL" dirty="0"/>
              <a:t>, </a:t>
            </a:r>
            <a:r>
              <a:rPr lang="pl-PL" dirty="0" err="1"/>
              <a:t>join</a:t>
            </a:r>
            <a:r>
              <a:rPr lang="pl-PL" dirty="0"/>
              <a:t> with a </a:t>
            </a:r>
            <a:r>
              <a:rPr lang="pl-PL" dirty="0" err="1"/>
              <a:t>peer</a:t>
            </a:r>
            <a:endParaRPr lang="pl-PL" dirty="0"/>
          </a:p>
          <a:p>
            <a:pPr>
              <a:buFont typeface="Wingdings" panose="05000000000000000000" pitchFamily="2" charset="2"/>
              <a:buChar char="v"/>
            </a:pPr>
            <a:r>
              <a:rPr lang="pl-PL" dirty="0" err="1"/>
              <a:t>When</a:t>
            </a:r>
            <a:r>
              <a:rPr lang="pl-PL" dirty="0"/>
              <a:t> </a:t>
            </a:r>
            <a:r>
              <a:rPr lang="pl-PL" dirty="0" err="1"/>
              <a:t>any</a:t>
            </a:r>
            <a:r>
              <a:rPr lang="pl-PL" dirty="0"/>
              <a:t> </a:t>
            </a:r>
            <a:r>
              <a:rPr lang="pl-PL" dirty="0" err="1"/>
              <a:t>other</a:t>
            </a:r>
            <a:r>
              <a:rPr lang="pl-PL" dirty="0"/>
              <a:t> </a:t>
            </a:r>
            <a:r>
              <a:rPr lang="pl-PL" dirty="0" err="1"/>
              <a:t>peer</a:t>
            </a:r>
            <a:r>
              <a:rPr lang="pl-PL" dirty="0"/>
              <a:t> </a:t>
            </a:r>
            <a:r>
              <a:rPr lang="pl-PL" dirty="0" err="1"/>
              <a:t>joins</a:t>
            </a:r>
            <a:r>
              <a:rPr lang="pl-PL" dirty="0"/>
              <a:t> the same </a:t>
            </a:r>
            <a:r>
              <a:rPr lang="pl-PL" dirty="0" err="1"/>
              <a:t>room</a:t>
            </a:r>
            <a:r>
              <a:rPr lang="pl-PL" dirty="0"/>
              <a:t>, P2P audio-video </a:t>
            </a:r>
            <a:r>
              <a:rPr lang="pl-PL" dirty="0" err="1"/>
              <a:t>conference</a:t>
            </a:r>
            <a:r>
              <a:rPr lang="pl-PL" dirty="0"/>
              <a:t> </a:t>
            </a:r>
            <a:r>
              <a:rPr lang="pl-PL" dirty="0" err="1"/>
              <a:t>starts</a:t>
            </a:r>
            <a:r>
              <a:rPr lang="pl-PL" dirty="0"/>
              <a:t> </a:t>
            </a:r>
            <a:r>
              <a:rPr lang="pl-PL" dirty="0" err="1"/>
              <a:t>automatically</a:t>
            </a:r>
            <a:endParaRPr lang="pl-PL" dirty="0"/>
          </a:p>
          <a:p>
            <a:pPr>
              <a:buFont typeface="Wingdings" panose="05000000000000000000" pitchFamily="2" charset="2"/>
              <a:buChar char="v"/>
            </a:pPr>
            <a:r>
              <a:rPr lang="pl-PL" dirty="0" err="1"/>
              <a:t>Frontend</a:t>
            </a:r>
            <a:r>
              <a:rPr lang="pl-PL" dirty="0"/>
              <a:t> </a:t>
            </a:r>
            <a:r>
              <a:rPr lang="pl-PL" dirty="0" err="1"/>
              <a:t>code</a:t>
            </a:r>
            <a:r>
              <a:rPr lang="pl-PL" dirty="0"/>
              <a:t> </a:t>
            </a:r>
            <a:r>
              <a:rPr lang="pl-PL" dirty="0" err="1"/>
              <a:t>is</a:t>
            </a:r>
            <a:r>
              <a:rPr lang="pl-PL" dirty="0"/>
              <a:t> </a:t>
            </a:r>
            <a:r>
              <a:rPr lang="pl-PL" dirty="0" err="1"/>
              <a:t>defined</a:t>
            </a:r>
            <a:r>
              <a:rPr lang="pl-PL" dirty="0"/>
              <a:t> in chat.js</a:t>
            </a:r>
          </a:p>
          <a:p>
            <a:pPr>
              <a:buFont typeface="Wingdings" panose="05000000000000000000" pitchFamily="2" charset="2"/>
              <a:buChar char="v"/>
            </a:pPr>
            <a:r>
              <a:rPr lang="pl-PL" dirty="0" err="1"/>
              <a:t>All</a:t>
            </a:r>
            <a:r>
              <a:rPr lang="pl-PL" dirty="0"/>
              <a:t> </a:t>
            </a:r>
            <a:r>
              <a:rPr lang="pl-PL" dirty="0" err="1"/>
              <a:t>required</a:t>
            </a:r>
            <a:r>
              <a:rPr lang="pl-PL" dirty="0"/>
              <a:t> </a:t>
            </a:r>
            <a:r>
              <a:rPr lang="pl-PL" dirty="0" err="1"/>
              <a:t>signaling</a:t>
            </a:r>
            <a:r>
              <a:rPr lang="pl-PL" dirty="0"/>
              <a:t> </a:t>
            </a:r>
            <a:r>
              <a:rPr lang="pl-PL" dirty="0" err="1"/>
              <a:t>is</a:t>
            </a:r>
            <a:r>
              <a:rPr lang="pl-PL" dirty="0"/>
              <a:t> </a:t>
            </a:r>
            <a:r>
              <a:rPr lang="pl-PL" dirty="0" err="1"/>
              <a:t>written</a:t>
            </a:r>
            <a:r>
              <a:rPr lang="pl-PL" dirty="0"/>
              <a:t> in </a:t>
            </a:r>
            <a:r>
              <a:rPr lang="pl-PL" dirty="0" err="1"/>
              <a:t>Signal.R</a:t>
            </a:r>
            <a:r>
              <a:rPr lang="pl-PL" dirty="0"/>
              <a:t>. It </a:t>
            </a:r>
            <a:r>
              <a:rPr lang="pl-PL" dirty="0" err="1"/>
              <a:t>allows</a:t>
            </a:r>
            <a:r>
              <a:rPr lang="pl-PL" dirty="0"/>
              <a:t> </a:t>
            </a:r>
            <a:r>
              <a:rPr lang="pl-PL" dirty="0" err="1"/>
              <a:t>peers</a:t>
            </a:r>
            <a:r>
              <a:rPr lang="pl-PL" dirty="0"/>
              <a:t> to exchange </a:t>
            </a:r>
            <a:r>
              <a:rPr lang="pl-PL" dirty="0" err="1"/>
              <a:t>messages</a:t>
            </a:r>
            <a:r>
              <a:rPr lang="pl-PL" dirty="0"/>
              <a:t> and </a:t>
            </a:r>
            <a:r>
              <a:rPr lang="pl-PL" dirty="0" err="1"/>
              <a:t>manages</a:t>
            </a:r>
            <a:r>
              <a:rPr lang="pl-PL" dirty="0"/>
              <a:t> the </a:t>
            </a:r>
            <a:r>
              <a:rPr lang="pl-PL" dirty="0" err="1"/>
              <a:t>room</a:t>
            </a:r>
            <a:r>
              <a:rPr lang="pl-PL" dirty="0"/>
              <a:t>.</a:t>
            </a:r>
          </a:p>
          <a:p>
            <a:pPr>
              <a:buFont typeface="Wingdings" panose="05000000000000000000" pitchFamily="2" charset="2"/>
              <a:buChar char="v"/>
            </a:pPr>
            <a:r>
              <a:rPr lang="pl-PL" dirty="0" err="1"/>
              <a:t>All</a:t>
            </a:r>
            <a:r>
              <a:rPr lang="pl-PL" dirty="0"/>
              <a:t> </a:t>
            </a:r>
            <a:r>
              <a:rPr lang="pl-PL" dirty="0" err="1"/>
              <a:t>messages</a:t>
            </a:r>
            <a:r>
              <a:rPr lang="pl-PL" dirty="0"/>
              <a:t> </a:t>
            </a:r>
            <a:r>
              <a:rPr lang="pl-PL" dirty="0" err="1"/>
              <a:t>are</a:t>
            </a:r>
            <a:r>
              <a:rPr lang="pl-PL" dirty="0"/>
              <a:t> </a:t>
            </a:r>
            <a:r>
              <a:rPr lang="pl-PL" dirty="0" err="1"/>
              <a:t>logged</a:t>
            </a:r>
            <a:r>
              <a:rPr lang="pl-PL" dirty="0"/>
              <a:t> to the </a:t>
            </a:r>
            <a:r>
              <a:rPr lang="pl-PL" dirty="0" err="1"/>
              <a:t>console</a:t>
            </a:r>
            <a:r>
              <a:rPr lang="pl-PL" dirty="0"/>
              <a:t>, </a:t>
            </a:r>
            <a:r>
              <a:rPr lang="pl-PL" dirty="0" err="1"/>
              <a:t>so</a:t>
            </a:r>
            <a:r>
              <a:rPr lang="pl-PL" dirty="0"/>
              <a:t> we </a:t>
            </a:r>
            <a:r>
              <a:rPr lang="pl-PL" dirty="0" err="1"/>
              <a:t>can</a:t>
            </a:r>
            <a:r>
              <a:rPr lang="pl-PL" dirty="0"/>
              <a:t> </a:t>
            </a:r>
            <a:r>
              <a:rPr lang="pl-PL" dirty="0" err="1"/>
              <a:t>see</a:t>
            </a:r>
            <a:r>
              <a:rPr lang="pl-PL" dirty="0"/>
              <a:t> </a:t>
            </a:r>
            <a:r>
              <a:rPr lang="pl-PL" dirty="0" err="1"/>
              <a:t>WebRTC</a:t>
            </a:r>
            <a:r>
              <a:rPr lang="pl-PL" dirty="0"/>
              <a:t> </a:t>
            </a:r>
            <a:r>
              <a:rPr lang="pl-PL" dirty="0" err="1"/>
              <a:t>offer</a:t>
            </a:r>
            <a:r>
              <a:rPr lang="pl-PL" dirty="0"/>
              <a:t>, </a:t>
            </a:r>
            <a:r>
              <a:rPr lang="pl-PL" dirty="0" err="1"/>
              <a:t>remote</a:t>
            </a:r>
            <a:r>
              <a:rPr lang="pl-PL" dirty="0"/>
              <a:t> </a:t>
            </a:r>
            <a:r>
              <a:rPr lang="pl-PL" dirty="0" err="1"/>
              <a:t>response</a:t>
            </a:r>
            <a:r>
              <a:rPr lang="pl-PL" dirty="0"/>
              <a:t> and </a:t>
            </a:r>
            <a:r>
              <a:rPr lang="pl-PL" dirty="0" err="1"/>
              <a:t>dynamic</a:t>
            </a:r>
            <a:r>
              <a:rPr lang="pl-PL" dirty="0"/>
              <a:t> list of </a:t>
            </a:r>
            <a:r>
              <a:rPr lang="pl-PL" dirty="0" err="1"/>
              <a:t>candidates</a:t>
            </a:r>
            <a:endParaRPr lang="pl-PL" dirty="0"/>
          </a:p>
          <a:p>
            <a:pPr>
              <a:buFont typeface="Wingdings" panose="05000000000000000000" pitchFamily="2" charset="2"/>
              <a:buChar char="v"/>
            </a:pPr>
            <a:r>
              <a:rPr lang="pl-PL" dirty="0"/>
              <a:t>To </a:t>
            </a:r>
            <a:r>
              <a:rPr lang="pl-PL" dirty="0" err="1"/>
              <a:t>simplify</a:t>
            </a:r>
            <a:r>
              <a:rPr lang="pl-PL" dirty="0"/>
              <a:t> the demo, </a:t>
            </a:r>
            <a:r>
              <a:rPr lang="pl-PL" dirty="0" err="1"/>
              <a:t>it</a:t>
            </a:r>
            <a:r>
              <a:rPr lang="pl-PL" dirty="0"/>
              <a:t> </a:t>
            </a:r>
            <a:r>
              <a:rPr lang="pl-PL" dirty="0" err="1"/>
              <a:t>uses</a:t>
            </a:r>
            <a:r>
              <a:rPr lang="pl-PL" dirty="0"/>
              <a:t> </a:t>
            </a:r>
            <a:r>
              <a:rPr lang="pl-PL" dirty="0" err="1"/>
              <a:t>only</a:t>
            </a:r>
            <a:r>
              <a:rPr lang="pl-PL" dirty="0"/>
              <a:t> </a:t>
            </a:r>
            <a:r>
              <a:rPr lang="pl-PL" dirty="0" err="1"/>
              <a:t>free</a:t>
            </a:r>
            <a:r>
              <a:rPr lang="pl-PL" dirty="0"/>
              <a:t> STUN </a:t>
            </a:r>
            <a:r>
              <a:rPr lang="pl-PL" dirty="0" err="1"/>
              <a:t>server</a:t>
            </a:r>
            <a:r>
              <a:rPr lang="pl-PL" dirty="0"/>
              <a:t> from Google</a:t>
            </a:r>
          </a:p>
          <a:p>
            <a:pPr marL="0" indent="0" algn="ctr">
              <a:buNone/>
            </a:pP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905583503"/>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The demo is based on the ASP.NET application running on .NET 6</a:t>
            </a:r>
            <a:endParaRPr lang="pl-PL" dirty="0"/>
          </a:p>
          <a:p>
            <a:pPr algn="just">
              <a:buFont typeface="Wingdings" panose="05000000000000000000" pitchFamily="2" charset="2"/>
              <a:buChar char="v"/>
            </a:pPr>
            <a:r>
              <a:rPr lang="en-GB" dirty="0"/>
              <a:t>It allows creating of a virtual room, joining with a peer</a:t>
            </a:r>
            <a:endParaRPr lang="pl-PL" dirty="0"/>
          </a:p>
          <a:p>
            <a:pPr algn="just">
              <a:buFont typeface="Wingdings" panose="05000000000000000000" pitchFamily="2" charset="2"/>
              <a:buChar char="v"/>
            </a:pPr>
            <a:r>
              <a:rPr lang="en-GB" dirty="0"/>
              <a:t>When any other peer joins the same room, P2P audio-video conference starts automatically</a:t>
            </a:r>
            <a:endParaRPr lang="pl-PL" dirty="0"/>
          </a:p>
          <a:p>
            <a:pPr algn="just">
              <a:buFont typeface="Wingdings" panose="05000000000000000000" pitchFamily="2" charset="2"/>
              <a:buChar char="v"/>
            </a:pPr>
            <a:r>
              <a:rPr lang="en-GB" dirty="0"/>
              <a:t>Frontend code is defined in chat.js</a:t>
            </a:r>
            <a:endParaRPr lang="pl-PL" dirty="0"/>
          </a:p>
          <a:p>
            <a:pPr algn="just">
              <a:buFont typeface="Wingdings" panose="05000000000000000000" pitchFamily="2" charset="2"/>
              <a:buChar char="v"/>
            </a:pPr>
            <a:r>
              <a:rPr lang="en-GB" dirty="0"/>
              <a:t>All required </a:t>
            </a:r>
            <a:r>
              <a:rPr lang="en-GB" dirty="0" err="1"/>
              <a:t>signaling</a:t>
            </a:r>
            <a:r>
              <a:rPr lang="en-GB" dirty="0"/>
              <a:t> is written in </a:t>
            </a:r>
            <a:r>
              <a:rPr lang="en-GB" dirty="0" err="1"/>
              <a:t>Signal.R</a:t>
            </a:r>
            <a:r>
              <a:rPr lang="en-GB" dirty="0"/>
              <a:t>. </a:t>
            </a:r>
            <a:endParaRPr lang="pl-PL" dirty="0"/>
          </a:p>
          <a:p>
            <a:pPr algn="just">
              <a:buFont typeface="Wingdings" panose="05000000000000000000" pitchFamily="2" charset="2"/>
              <a:buChar char="v"/>
            </a:pPr>
            <a:r>
              <a:rPr lang="en-GB" dirty="0"/>
              <a:t>It allows peers to exchange messages and manages the room.</a:t>
            </a:r>
            <a:endParaRPr lang="pl-PL" dirty="0"/>
          </a:p>
          <a:p>
            <a:pPr algn="just">
              <a:buFont typeface="Wingdings" panose="05000000000000000000" pitchFamily="2" charset="2"/>
              <a:buChar char="v"/>
            </a:pPr>
            <a:r>
              <a:rPr lang="en-GB" dirty="0"/>
              <a:t>All messages are logged to the console, so we can see WebRTC offers, remote responses and dynamic lists of candidates</a:t>
            </a:r>
            <a:endParaRPr lang="pl-PL" dirty="0"/>
          </a:p>
          <a:p>
            <a:pPr algn="just">
              <a:buFont typeface="Wingdings" panose="05000000000000000000" pitchFamily="2" charset="2"/>
              <a:buChar char="v"/>
            </a:pPr>
            <a:r>
              <a:rPr lang="en-GB" dirty="0"/>
              <a:t>To simplify the demo, it uses only a free STUN server from Google</a:t>
            </a: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42831011"/>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6" name="Obraz 5">
            <a:extLst>
              <a:ext uri="{FF2B5EF4-FFF2-40B4-BE49-F238E27FC236}">
                <a16:creationId xmlns:a16="http://schemas.microsoft.com/office/drawing/2014/main" id="{BCC6C7C0-7FC4-4239-BDE5-FAF33D1F5DAA}"/>
              </a:ext>
            </a:extLst>
          </p:cNvPr>
          <p:cNvPicPr>
            <a:picLocks noChangeAspect="1"/>
          </p:cNvPicPr>
          <p:nvPr/>
        </p:nvPicPr>
        <p:blipFill>
          <a:blip r:embed="rId2"/>
          <a:stretch>
            <a:fillRect/>
          </a:stretch>
        </p:blipFill>
        <p:spPr>
          <a:xfrm>
            <a:off x="308886" y="0"/>
            <a:ext cx="11574227" cy="6858000"/>
          </a:xfrm>
          <a:prstGeom prst="rect">
            <a:avLst/>
          </a:prstGeom>
        </p:spPr>
      </p:pic>
    </p:spTree>
    <p:extLst>
      <p:ext uri="{BB962C8B-B14F-4D97-AF65-F5344CB8AC3E}">
        <p14:creationId xmlns:p14="http://schemas.microsoft.com/office/powerpoint/2010/main" val="361178502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3" name="Obraz 2">
            <a:extLst>
              <a:ext uri="{FF2B5EF4-FFF2-40B4-BE49-F238E27FC236}">
                <a16:creationId xmlns:a16="http://schemas.microsoft.com/office/drawing/2014/main" id="{0CE99310-B7E7-489E-BAB9-93CA832C147A}"/>
              </a:ext>
            </a:extLst>
          </p:cNvPr>
          <p:cNvPicPr>
            <a:picLocks noChangeAspect="1"/>
          </p:cNvPicPr>
          <p:nvPr/>
        </p:nvPicPr>
        <p:blipFill>
          <a:blip r:embed="rId2"/>
          <a:stretch>
            <a:fillRect/>
          </a:stretch>
        </p:blipFill>
        <p:spPr>
          <a:xfrm>
            <a:off x="-125836" y="22307"/>
            <a:ext cx="12598643" cy="6444054"/>
          </a:xfrm>
          <a:prstGeom prst="rect">
            <a:avLst/>
          </a:prstGeom>
        </p:spPr>
      </p:pic>
    </p:spTree>
    <p:extLst>
      <p:ext uri="{BB962C8B-B14F-4D97-AF65-F5344CB8AC3E}">
        <p14:creationId xmlns:p14="http://schemas.microsoft.com/office/powerpoint/2010/main" val="385800462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9" name="Obraz 8">
            <a:extLst>
              <a:ext uri="{FF2B5EF4-FFF2-40B4-BE49-F238E27FC236}">
                <a16:creationId xmlns:a16="http://schemas.microsoft.com/office/drawing/2014/main" id="{C08FFF9A-E5E8-4E23-9D94-FC693933C6AC}"/>
              </a:ext>
            </a:extLst>
          </p:cNvPr>
          <p:cNvPicPr>
            <a:picLocks noChangeAspect="1"/>
          </p:cNvPicPr>
          <p:nvPr/>
        </p:nvPicPr>
        <p:blipFill>
          <a:blip r:embed="rId2"/>
          <a:stretch>
            <a:fillRect/>
          </a:stretch>
        </p:blipFill>
        <p:spPr>
          <a:xfrm>
            <a:off x="0" y="0"/>
            <a:ext cx="12335256" cy="6938582"/>
          </a:xfrm>
          <a:prstGeom prst="rect">
            <a:avLst/>
          </a:prstGeom>
        </p:spPr>
      </p:pic>
    </p:spTree>
    <p:extLst>
      <p:ext uri="{BB962C8B-B14F-4D97-AF65-F5344CB8AC3E}">
        <p14:creationId xmlns:p14="http://schemas.microsoft.com/office/powerpoint/2010/main" val="3814786830"/>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Enterprise </a:t>
            </a:r>
            <a:r>
              <a:rPr lang="pl-PL" dirty="0" err="1"/>
              <a:t>solutions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Writing raw WebRTC code and maintaining a dedicated </a:t>
            </a:r>
            <a:r>
              <a:rPr lang="en-GB" dirty="0" err="1"/>
              <a:t>Signaling</a:t>
            </a:r>
            <a:r>
              <a:rPr lang="en-GB" dirty="0"/>
              <a:t> is quite difficult. We have a lot of edge cases that need to be solved. </a:t>
            </a:r>
            <a:endParaRPr lang="pl-PL" dirty="0"/>
          </a:p>
          <a:p>
            <a:pPr algn="just"/>
            <a:r>
              <a:rPr lang="en-GB" dirty="0"/>
              <a:t>Because of that, on the market, few enterprise solutions offer plug &amp; play experience for the developers. In most of the scenarios, a similar API is available for mobile/desktop/web ends and </a:t>
            </a:r>
            <a:r>
              <a:rPr lang="en-GB" dirty="0" err="1"/>
              <a:t>Signaling</a:t>
            </a:r>
            <a:r>
              <a:rPr lang="en-GB" dirty="0"/>
              <a:t> is based automatically by the provider. </a:t>
            </a:r>
            <a:endParaRPr lang="pl-PL" dirty="0"/>
          </a:p>
          <a:p>
            <a:pPr algn="just"/>
            <a:r>
              <a:rPr lang="en-GB" dirty="0"/>
              <a:t>If you want to find more, search for Twilio Voice/Video SDK, </a:t>
            </a:r>
            <a:r>
              <a:rPr lang="en-GB" dirty="0" err="1"/>
              <a:t>LiveSwitch</a:t>
            </a:r>
            <a:r>
              <a:rPr lang="en-GB" dirty="0"/>
              <a:t> SDK or Amazon Kinesis SDK. </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1253735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92500"/>
          </a:bodyPr>
          <a:lstStyle/>
          <a:p>
            <a:pPr algn="just"/>
            <a:r>
              <a:rPr lang="en-GB" dirty="0">
                <a:solidFill>
                  <a:schemeClr val="tx1"/>
                </a:solidFill>
              </a:rPr>
              <a:t>Web Real-Time Communication</a:t>
            </a:r>
            <a:endParaRPr lang="pl-PL" dirty="0">
              <a:solidFill>
                <a:schemeClr val="tx1"/>
              </a:solidFill>
            </a:endParaRPr>
          </a:p>
          <a:p>
            <a:pPr marL="0" indent="0" algn="just">
              <a:buNone/>
            </a:pPr>
            <a:endParaRPr lang="pl-PL" dirty="0">
              <a:solidFill>
                <a:schemeClr val="tx1"/>
              </a:solidFill>
            </a:endParaRPr>
          </a:p>
          <a:p>
            <a:pPr algn="just">
              <a:buFont typeface="Wingdings" panose="05000000000000000000" pitchFamily="2" charset="2"/>
              <a:buChar char="v"/>
            </a:pPr>
            <a:r>
              <a:rPr lang="pl-PL" dirty="0" err="1">
                <a:solidFill>
                  <a:schemeClr val="tx1"/>
                </a:solidFill>
              </a:rPr>
              <a:t>Free</a:t>
            </a:r>
            <a:r>
              <a:rPr lang="pl-PL" dirty="0">
                <a:solidFill>
                  <a:schemeClr val="tx1"/>
                </a:solidFill>
              </a:rPr>
              <a:t> and open-</a:t>
            </a:r>
            <a:r>
              <a:rPr lang="pl-PL" dirty="0" err="1">
                <a:solidFill>
                  <a:schemeClr val="tx1"/>
                </a:solidFill>
              </a:rPr>
              <a:t>source</a:t>
            </a:r>
            <a:r>
              <a:rPr lang="pl-PL" dirty="0">
                <a:solidFill>
                  <a:schemeClr val="tx1"/>
                </a:solidFill>
              </a:rPr>
              <a:t> </a:t>
            </a:r>
            <a:r>
              <a:rPr lang="pl-PL" dirty="0" err="1">
                <a:solidFill>
                  <a:schemeClr val="tx1"/>
                </a:solidFill>
              </a:rPr>
              <a:t>project</a:t>
            </a:r>
            <a:r>
              <a:rPr lang="pl-PL" dirty="0">
                <a:solidFill>
                  <a:schemeClr val="tx1"/>
                </a:solidFill>
              </a:rPr>
              <a:t> </a:t>
            </a:r>
            <a:r>
              <a:rPr lang="en-GB" dirty="0">
                <a:solidFill>
                  <a:schemeClr val="tx1"/>
                </a:solidFill>
              </a:rPr>
              <a:t>providing</a:t>
            </a:r>
            <a:r>
              <a:rPr lang="pl-PL" dirty="0">
                <a:solidFill>
                  <a:schemeClr val="tx1"/>
                </a:solidFill>
              </a:rPr>
              <a:t> web &amp; mobile </a:t>
            </a:r>
            <a:r>
              <a:rPr lang="pl-PL" dirty="0" err="1">
                <a:solidFill>
                  <a:schemeClr val="tx1"/>
                </a:solidFill>
              </a:rPr>
              <a:t>APIs</a:t>
            </a:r>
            <a:r>
              <a:rPr lang="pl-PL" dirty="0">
                <a:solidFill>
                  <a:schemeClr val="tx1"/>
                </a:solidFill>
              </a:rPr>
              <a:t> for real-</a:t>
            </a:r>
            <a:r>
              <a:rPr lang="pl-PL" dirty="0" err="1">
                <a:solidFill>
                  <a:schemeClr val="tx1"/>
                </a:solidFill>
              </a:rPr>
              <a:t>time</a:t>
            </a:r>
            <a:r>
              <a:rPr lang="pl-PL" dirty="0">
                <a:solidFill>
                  <a:schemeClr val="tx1"/>
                </a:solidFill>
              </a:rPr>
              <a:t> </a:t>
            </a:r>
            <a:r>
              <a:rPr lang="pl-PL" dirty="0" err="1">
                <a:solidFill>
                  <a:schemeClr val="tx1"/>
                </a:solidFill>
              </a:rPr>
              <a:t>communication</a:t>
            </a:r>
            <a:endParaRPr lang="pl-PL" dirty="0">
              <a:solidFill>
                <a:schemeClr val="tx1"/>
              </a:solidFill>
            </a:endParaRPr>
          </a:p>
          <a:p>
            <a:pPr algn="just">
              <a:buFont typeface="Wingdings" panose="05000000000000000000" pitchFamily="2" charset="2"/>
              <a:buChar char="v"/>
            </a:pPr>
            <a:r>
              <a:rPr lang="pl-PL" dirty="0">
                <a:solidFill>
                  <a:schemeClr val="tx1"/>
                </a:solidFill>
              </a:rPr>
              <a:t>s</a:t>
            </a:r>
            <a:r>
              <a:rPr lang="en-GB" dirty="0" err="1">
                <a:solidFill>
                  <a:schemeClr val="tx1"/>
                </a:solidFill>
              </a:rPr>
              <a:t>upports</a:t>
            </a:r>
            <a:r>
              <a:rPr lang="en-GB" dirty="0">
                <a:solidFill>
                  <a:schemeClr val="tx1"/>
                </a:solidFill>
              </a:rPr>
              <a:t> video, voice, and </a:t>
            </a:r>
            <a:r>
              <a:rPr lang="pl-PL" dirty="0" err="1">
                <a:solidFill>
                  <a:schemeClr val="tx1"/>
                </a:solidFill>
              </a:rPr>
              <a:t>text</a:t>
            </a:r>
            <a:r>
              <a:rPr lang="pl-PL" dirty="0">
                <a:solidFill>
                  <a:schemeClr val="tx1"/>
                </a:solidFill>
              </a:rPr>
              <a:t> </a:t>
            </a:r>
            <a:r>
              <a:rPr lang="pl-PL" dirty="0" err="1">
                <a:solidFill>
                  <a:schemeClr val="tx1"/>
                </a:solidFill>
              </a:rPr>
              <a:t>or</a:t>
            </a:r>
            <a:r>
              <a:rPr lang="pl-PL" dirty="0">
                <a:solidFill>
                  <a:schemeClr val="tx1"/>
                </a:solidFill>
              </a:rPr>
              <a:t> </a:t>
            </a:r>
            <a:r>
              <a:rPr lang="pl-PL" dirty="0" err="1">
                <a:solidFill>
                  <a:schemeClr val="tx1"/>
                </a:solidFill>
              </a:rPr>
              <a:t>bytes</a:t>
            </a:r>
            <a:r>
              <a:rPr lang="en-GB" dirty="0">
                <a:solidFill>
                  <a:schemeClr val="tx1"/>
                </a:solidFill>
              </a:rPr>
              <a:t> to be sent between peers, allowing developers to build powerful voice- and video-communication solutions</a:t>
            </a:r>
            <a:endParaRPr lang="pl-PL" dirty="0">
              <a:solidFill>
                <a:schemeClr val="tx1"/>
              </a:solidFill>
            </a:endParaRPr>
          </a:p>
          <a:p>
            <a:pPr algn="just">
              <a:buFont typeface="Wingdings" panose="05000000000000000000" pitchFamily="2" charset="2"/>
              <a:buChar char="v"/>
            </a:pPr>
            <a:r>
              <a:rPr lang="pl-PL" dirty="0" err="1">
                <a:solidFill>
                  <a:schemeClr val="tx1"/>
                </a:solidFill>
              </a:rPr>
              <a:t>Don’t</a:t>
            </a:r>
            <a:r>
              <a:rPr lang="pl-PL" dirty="0">
                <a:solidFill>
                  <a:schemeClr val="tx1"/>
                </a:solidFill>
              </a:rPr>
              <a:t> </a:t>
            </a:r>
            <a:r>
              <a:rPr lang="en-US" dirty="0">
                <a:solidFill>
                  <a:schemeClr val="tx1"/>
                </a:solidFill>
              </a:rPr>
              <a:t>require</a:t>
            </a:r>
            <a:r>
              <a:rPr lang="pl-PL" dirty="0">
                <a:solidFill>
                  <a:schemeClr val="tx1"/>
                </a:solidFill>
              </a:rPr>
              <a:t> </a:t>
            </a:r>
            <a:r>
              <a:rPr lang="pl-PL" dirty="0" err="1">
                <a:solidFill>
                  <a:schemeClr val="tx1"/>
                </a:solidFill>
              </a:rPr>
              <a:t>any</a:t>
            </a:r>
            <a:r>
              <a:rPr lang="pl-PL" dirty="0">
                <a:solidFill>
                  <a:schemeClr val="tx1"/>
                </a:solidFill>
              </a:rPr>
              <a:t> </a:t>
            </a:r>
            <a:r>
              <a:rPr lang="pl-PL" dirty="0" err="1">
                <a:solidFill>
                  <a:schemeClr val="tx1"/>
                </a:solidFill>
              </a:rPr>
              <a:t>plugins</a:t>
            </a:r>
            <a:r>
              <a:rPr lang="pl-PL" dirty="0">
                <a:solidFill>
                  <a:schemeClr val="tx1"/>
                </a:solidFill>
              </a:rPr>
              <a:t> and native </a:t>
            </a:r>
            <a:r>
              <a:rPr lang="pl-PL" dirty="0" err="1">
                <a:solidFill>
                  <a:schemeClr val="tx1"/>
                </a:solidFill>
              </a:rPr>
              <a:t>apps</a:t>
            </a:r>
            <a:endParaRPr lang="pl-PL" dirty="0">
              <a:solidFill>
                <a:schemeClr val="tx1"/>
              </a:solidFill>
            </a:endParaRPr>
          </a:p>
          <a:p>
            <a:pPr algn="just">
              <a:buFont typeface="Wingdings" panose="05000000000000000000" pitchFamily="2" charset="2"/>
              <a:buChar char="v"/>
            </a:pPr>
            <a:r>
              <a:rPr lang="pl-PL" dirty="0">
                <a:solidFill>
                  <a:schemeClr val="tx1"/>
                </a:solidFill>
              </a:rPr>
              <a:t>T</a:t>
            </a:r>
            <a:r>
              <a:rPr lang="en-GB" dirty="0" err="1">
                <a:solidFill>
                  <a:schemeClr val="tx1"/>
                </a:solidFill>
              </a:rPr>
              <a:t>echnology</a:t>
            </a:r>
            <a:r>
              <a:rPr lang="en-GB" dirty="0">
                <a:solidFill>
                  <a:schemeClr val="tx1"/>
                </a:solidFill>
              </a:rPr>
              <a:t> is available on all modern browsers as well as on native clients for all major platforms</a:t>
            </a:r>
            <a:endParaRPr lang="pl-PL" dirty="0">
              <a:solidFill>
                <a:schemeClr val="tx1"/>
              </a:solidFill>
            </a:endParaRPr>
          </a:p>
          <a:p>
            <a:pPr algn="just">
              <a:buFont typeface="Wingdings" panose="05000000000000000000" pitchFamily="2" charset="2"/>
              <a:buChar char="v"/>
            </a:pPr>
            <a:r>
              <a:rPr lang="pl-PL" dirty="0" err="1">
                <a:solidFill>
                  <a:schemeClr val="tx1"/>
                </a:solidFill>
              </a:rPr>
              <a:t>Supported</a:t>
            </a:r>
            <a:r>
              <a:rPr lang="pl-PL" dirty="0">
                <a:solidFill>
                  <a:schemeClr val="tx1"/>
                </a:solidFill>
              </a:rPr>
              <a:t> by Apple, Microsoft, Google, Mozilla, Opera, Vivaldi and </a:t>
            </a:r>
            <a:r>
              <a:rPr lang="pl-PL" dirty="0" err="1">
                <a:solidFill>
                  <a:schemeClr val="tx1"/>
                </a:solidFill>
              </a:rPr>
              <a:t>Brave</a:t>
            </a:r>
            <a:endParaRPr lang="pl-PL" dirty="0">
              <a:solidFill>
                <a:schemeClr val="tx1"/>
              </a:solidFill>
            </a:endParaRPr>
          </a:p>
          <a:p>
            <a:pPr algn="just">
              <a:buFont typeface="Wingdings" panose="05000000000000000000" pitchFamily="2" charset="2"/>
              <a:buChar char="v"/>
            </a:pPr>
            <a:r>
              <a:rPr lang="pl-PL" dirty="0" err="1">
                <a:solidFill>
                  <a:schemeClr val="tx1"/>
                </a:solidFill>
              </a:rPr>
              <a:t>Specification</a:t>
            </a:r>
            <a:r>
              <a:rPr lang="pl-PL" dirty="0">
                <a:solidFill>
                  <a:schemeClr val="tx1"/>
                </a:solidFill>
              </a:rPr>
              <a:t> </a:t>
            </a:r>
            <a:r>
              <a:rPr lang="pl-PL" dirty="0" err="1">
                <a:solidFill>
                  <a:schemeClr val="tx1"/>
                </a:solidFill>
              </a:rPr>
              <a:t>published</a:t>
            </a:r>
            <a:r>
              <a:rPr lang="pl-PL" dirty="0">
                <a:solidFill>
                  <a:schemeClr val="tx1"/>
                </a:solidFill>
              </a:rPr>
              <a:t> by W3C (World </a:t>
            </a:r>
            <a:r>
              <a:rPr lang="pl-PL" dirty="0" err="1">
                <a:solidFill>
                  <a:schemeClr val="tx1"/>
                </a:solidFill>
              </a:rPr>
              <a:t>wide</a:t>
            </a:r>
            <a:r>
              <a:rPr lang="pl-PL" dirty="0">
                <a:solidFill>
                  <a:schemeClr val="tx1"/>
                </a:solidFill>
              </a:rPr>
              <a:t> Web </a:t>
            </a:r>
            <a:r>
              <a:rPr lang="pl-PL" dirty="0" err="1">
                <a:solidFill>
                  <a:schemeClr val="tx1"/>
                </a:solidFill>
              </a:rPr>
              <a:t>Consorpium</a:t>
            </a:r>
            <a:r>
              <a:rPr lang="pl-PL" dirty="0">
                <a:solidFill>
                  <a:schemeClr val="tx1"/>
                </a:solidFill>
              </a:rPr>
              <a:t>) and IETF (Internet Engineering </a:t>
            </a:r>
            <a:r>
              <a:rPr lang="pl-PL" dirty="0" err="1">
                <a:solidFill>
                  <a:schemeClr val="tx1"/>
                </a:solidFill>
              </a:rPr>
              <a:t>Task</a:t>
            </a:r>
            <a:r>
              <a:rPr lang="pl-PL" dirty="0">
                <a:solidFill>
                  <a:schemeClr val="tx1"/>
                </a:solidFill>
              </a:rPr>
              <a:t> Force)</a:t>
            </a:r>
            <a:endParaRPr lang="en-GB" dirty="0">
              <a:solidFill>
                <a:schemeClr val="tx1"/>
              </a:solidFill>
            </a:endParaRPr>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7457991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1 – Same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92500" lnSpcReduction="20000"/>
          </a:bodyPr>
          <a:lstStyle/>
          <a:p>
            <a:pPr algn="just"/>
            <a:r>
              <a:rPr lang="pl-PL" dirty="0" err="1"/>
              <a:t>Because</a:t>
            </a:r>
            <a:r>
              <a:rPr lang="pl-PL" dirty="0"/>
              <a:t> of the </a:t>
            </a:r>
            <a:r>
              <a:rPr lang="pl-PL" dirty="0" err="1"/>
              <a:t>legacy</a:t>
            </a:r>
            <a:r>
              <a:rPr lang="pl-PL" dirty="0"/>
              <a:t> </a:t>
            </a:r>
            <a:r>
              <a:rPr lang="pl-PL" dirty="0" err="1"/>
              <a:t>implementation</a:t>
            </a:r>
            <a:r>
              <a:rPr lang="pl-PL" dirty="0"/>
              <a:t> of the </a:t>
            </a:r>
            <a:r>
              <a:rPr lang="pl-PL" dirty="0" err="1"/>
              <a:t>previous</a:t>
            </a:r>
            <a:r>
              <a:rPr lang="pl-PL" dirty="0"/>
              <a:t> audio-video </a:t>
            </a:r>
            <a:r>
              <a:rPr lang="pl-PL" dirty="0" err="1"/>
              <a:t>call</a:t>
            </a:r>
            <a:r>
              <a:rPr lang="pl-PL" dirty="0"/>
              <a:t> management, </a:t>
            </a:r>
            <a:r>
              <a:rPr lang="pl-PL" dirty="0" err="1"/>
              <a:t>it</a:t>
            </a:r>
            <a:r>
              <a:rPr lang="pl-PL" dirty="0"/>
              <a:t> was </a:t>
            </a:r>
            <a:r>
              <a:rPr lang="pl-PL" dirty="0" err="1"/>
              <a:t>decided</a:t>
            </a:r>
            <a:r>
              <a:rPr lang="pl-PL" dirty="0"/>
              <a:t> </a:t>
            </a:r>
            <a:r>
              <a:rPr lang="pl-PL" dirty="0" err="1"/>
              <a:t>that</a:t>
            </a:r>
            <a:r>
              <a:rPr lang="pl-PL" dirty="0"/>
              <a:t> </a:t>
            </a:r>
            <a:r>
              <a:rPr lang="pl-PL" dirty="0" err="1"/>
              <a:t>both</a:t>
            </a:r>
            <a:r>
              <a:rPr lang="pl-PL" dirty="0"/>
              <a:t> </a:t>
            </a:r>
            <a:r>
              <a:rPr lang="pl-PL" dirty="0" err="1"/>
              <a:t>peers</a:t>
            </a:r>
            <a:r>
              <a:rPr lang="pl-PL" dirty="0"/>
              <a:t> </a:t>
            </a:r>
            <a:r>
              <a:rPr lang="pl-PL" dirty="0" err="1"/>
              <a:t>should</a:t>
            </a:r>
            <a:r>
              <a:rPr lang="pl-PL" dirty="0"/>
              <a:t> </a:t>
            </a:r>
            <a:r>
              <a:rPr lang="pl-PL" dirty="0" err="1"/>
              <a:t>use</a:t>
            </a:r>
            <a:r>
              <a:rPr lang="pl-PL" dirty="0"/>
              <a:t> the same ICE </a:t>
            </a:r>
            <a:r>
              <a:rPr lang="pl-PL" dirty="0" err="1"/>
              <a:t>servers</a:t>
            </a:r>
            <a:r>
              <a:rPr lang="pl-PL" dirty="0"/>
              <a:t>. </a:t>
            </a:r>
          </a:p>
          <a:p>
            <a:pPr algn="just"/>
            <a:r>
              <a:rPr lang="pl-PL" dirty="0"/>
              <a:t>ICE </a:t>
            </a:r>
            <a:r>
              <a:rPr lang="pl-PL" dirty="0" err="1"/>
              <a:t>servers</a:t>
            </a:r>
            <a:r>
              <a:rPr lang="pl-PL" dirty="0"/>
              <a:t> </a:t>
            </a:r>
            <a:r>
              <a:rPr lang="pl-PL" dirty="0" err="1"/>
              <a:t>were</a:t>
            </a:r>
            <a:r>
              <a:rPr lang="pl-PL" dirty="0"/>
              <a:t> </a:t>
            </a:r>
            <a:r>
              <a:rPr lang="pl-PL" dirty="0" err="1"/>
              <a:t>selected</a:t>
            </a:r>
            <a:r>
              <a:rPr lang="pl-PL" dirty="0"/>
              <a:t> </a:t>
            </a:r>
            <a:r>
              <a:rPr lang="pl-PL" dirty="0" err="1"/>
              <a:t>based</a:t>
            </a:r>
            <a:r>
              <a:rPr lang="pl-PL" dirty="0"/>
              <a:t> on the </a:t>
            </a:r>
            <a:r>
              <a:rPr lang="pl-PL" dirty="0" err="1"/>
              <a:t>location</a:t>
            </a:r>
            <a:r>
              <a:rPr lang="pl-PL" dirty="0"/>
              <a:t> of the one of </a:t>
            </a:r>
            <a:r>
              <a:rPr lang="pl-PL" dirty="0" err="1"/>
              <a:t>participants</a:t>
            </a:r>
            <a:r>
              <a:rPr lang="pl-PL" dirty="0"/>
              <a:t>. It </a:t>
            </a:r>
            <a:r>
              <a:rPr lang="pl-PL" dirty="0" err="1"/>
              <a:t>sounded</a:t>
            </a:r>
            <a:r>
              <a:rPr lang="pl-PL" dirty="0"/>
              <a:t> </a:t>
            </a:r>
            <a:r>
              <a:rPr lang="pl-PL" dirty="0" err="1"/>
              <a:t>like</a:t>
            </a:r>
            <a:r>
              <a:rPr lang="pl-PL" dirty="0"/>
              <a:t> a </a:t>
            </a:r>
            <a:r>
              <a:rPr lang="pl-PL" dirty="0" err="1"/>
              <a:t>good</a:t>
            </a:r>
            <a:r>
              <a:rPr lang="pl-PL" dirty="0"/>
              <a:t> idea to „</a:t>
            </a:r>
            <a:r>
              <a:rPr lang="pl-PL" dirty="0" err="1"/>
              <a:t>have</a:t>
            </a:r>
            <a:r>
              <a:rPr lang="pl-PL" dirty="0"/>
              <a:t>” </a:t>
            </a:r>
            <a:r>
              <a:rPr lang="pl-PL" dirty="0" err="1"/>
              <a:t>both</a:t>
            </a:r>
            <a:r>
              <a:rPr lang="pl-PL" dirty="0"/>
              <a:t> </a:t>
            </a:r>
            <a:r>
              <a:rPr lang="pl-PL" dirty="0" err="1"/>
              <a:t>participants</a:t>
            </a:r>
            <a:r>
              <a:rPr lang="pl-PL" dirty="0"/>
              <a:t> on the same </a:t>
            </a:r>
            <a:r>
              <a:rPr lang="pl-PL" dirty="0" err="1"/>
              <a:t>servers</a:t>
            </a:r>
            <a:r>
              <a:rPr lang="pl-PL" dirty="0"/>
              <a:t>, </a:t>
            </a:r>
            <a:r>
              <a:rPr lang="pl-PL" dirty="0" err="1"/>
              <a:t>however</a:t>
            </a:r>
            <a:r>
              <a:rPr lang="pl-PL" dirty="0"/>
              <a:t>…</a:t>
            </a:r>
          </a:p>
          <a:p>
            <a:pPr algn="just">
              <a:buFont typeface="Wingdings" panose="05000000000000000000" pitchFamily="2" charset="2"/>
              <a:buChar char="v"/>
            </a:pPr>
            <a:r>
              <a:rPr lang="pl-PL" dirty="0"/>
              <a:t>ICE </a:t>
            </a:r>
            <a:r>
              <a:rPr lang="pl-PL" dirty="0" err="1"/>
              <a:t>servers</a:t>
            </a:r>
            <a:r>
              <a:rPr lang="pl-PL" dirty="0"/>
              <a:t> </a:t>
            </a:r>
            <a:r>
              <a:rPr lang="pl-PL" dirty="0" err="1"/>
              <a:t>were</a:t>
            </a:r>
            <a:r>
              <a:rPr lang="pl-PL" dirty="0"/>
              <a:t> </a:t>
            </a:r>
            <a:r>
              <a:rPr lang="pl-PL" dirty="0" err="1"/>
              <a:t>hidden</a:t>
            </a:r>
            <a:r>
              <a:rPr lang="pl-PL" dirty="0"/>
              <a:t> </a:t>
            </a:r>
            <a:r>
              <a:rPr lang="pl-PL" dirty="0" err="1"/>
              <a:t>under</a:t>
            </a:r>
            <a:r>
              <a:rPr lang="pl-PL" dirty="0"/>
              <a:t> the </a:t>
            </a:r>
            <a:r>
              <a:rPr lang="pl-PL" dirty="0" err="1"/>
              <a:t>traffic</a:t>
            </a:r>
            <a:r>
              <a:rPr lang="pl-PL" dirty="0"/>
              <a:t> manager, </a:t>
            </a:r>
            <a:r>
              <a:rPr lang="pl-PL" dirty="0" err="1"/>
              <a:t>so</a:t>
            </a:r>
            <a:r>
              <a:rPr lang="pl-PL" dirty="0"/>
              <a:t> we </a:t>
            </a:r>
            <a:r>
              <a:rPr lang="pl-PL" dirty="0" err="1"/>
              <a:t>never</a:t>
            </a:r>
            <a:r>
              <a:rPr lang="pl-PL" dirty="0"/>
              <a:t> </a:t>
            </a:r>
            <a:r>
              <a:rPr lang="pl-PL" dirty="0" err="1"/>
              <a:t>knew</a:t>
            </a:r>
            <a:r>
              <a:rPr lang="pl-PL" dirty="0"/>
              <a:t> </a:t>
            </a:r>
            <a:r>
              <a:rPr lang="pl-PL" dirty="0" err="1"/>
              <a:t>if</a:t>
            </a:r>
            <a:r>
              <a:rPr lang="pl-PL" dirty="0"/>
              <a:t> </a:t>
            </a:r>
            <a:r>
              <a:rPr lang="pl-PL" dirty="0" err="1"/>
              <a:t>participants</a:t>
            </a:r>
            <a:r>
              <a:rPr lang="pl-PL" dirty="0"/>
              <a:t> „</a:t>
            </a:r>
            <a:r>
              <a:rPr lang="pl-PL" dirty="0" err="1"/>
              <a:t>are</a:t>
            </a:r>
            <a:r>
              <a:rPr lang="pl-PL" dirty="0"/>
              <a:t>” on the same </a:t>
            </a:r>
            <a:r>
              <a:rPr lang="pl-PL" dirty="0" err="1"/>
              <a:t>server</a:t>
            </a:r>
            <a:endParaRPr lang="pl-PL" dirty="0"/>
          </a:p>
          <a:p>
            <a:pPr algn="just">
              <a:buFont typeface="Wingdings" panose="05000000000000000000" pitchFamily="2" charset="2"/>
              <a:buChar char="v"/>
            </a:pPr>
            <a:r>
              <a:rPr lang="pl-PL" dirty="0" err="1"/>
              <a:t>If</a:t>
            </a:r>
            <a:r>
              <a:rPr lang="pl-PL" dirty="0"/>
              <a:t> one </a:t>
            </a:r>
            <a:r>
              <a:rPr lang="pl-PL" dirty="0" err="1"/>
              <a:t>peer</a:t>
            </a:r>
            <a:r>
              <a:rPr lang="pl-PL" dirty="0"/>
              <a:t> was </a:t>
            </a:r>
            <a:r>
              <a:rPr lang="pl-PL" dirty="0" err="1"/>
              <a:t>available</a:t>
            </a:r>
            <a:r>
              <a:rPr lang="pl-PL" dirty="0"/>
              <a:t> via </a:t>
            </a:r>
            <a:r>
              <a:rPr lang="pl-PL" dirty="0" err="1"/>
              <a:t>srflx</a:t>
            </a:r>
            <a:r>
              <a:rPr lang="pl-PL" dirty="0"/>
              <a:t> </a:t>
            </a:r>
            <a:r>
              <a:rPr lang="pl-PL" dirty="0" err="1"/>
              <a:t>candidate</a:t>
            </a:r>
            <a:r>
              <a:rPr lang="pl-PL" dirty="0"/>
              <a:t>, „</a:t>
            </a:r>
            <a:r>
              <a:rPr lang="pl-PL" dirty="0" err="1"/>
              <a:t>having</a:t>
            </a:r>
            <a:r>
              <a:rPr lang="pl-PL" dirty="0"/>
              <a:t>” </a:t>
            </a:r>
            <a:r>
              <a:rPr lang="pl-PL" dirty="0" err="1"/>
              <a:t>participants</a:t>
            </a:r>
            <a:r>
              <a:rPr lang="pl-PL" dirty="0"/>
              <a:t> on the same </a:t>
            </a:r>
            <a:r>
              <a:rPr lang="pl-PL" dirty="0" err="1"/>
              <a:t>server</a:t>
            </a:r>
            <a:r>
              <a:rPr lang="pl-PL" dirty="0"/>
              <a:t> </a:t>
            </a:r>
            <a:r>
              <a:rPr lang="pl-PL" dirty="0" err="1"/>
              <a:t>doesn’t</a:t>
            </a:r>
            <a:r>
              <a:rPr lang="pl-PL" dirty="0"/>
              <a:t> </a:t>
            </a:r>
            <a:r>
              <a:rPr lang="pl-PL" dirty="0" err="1"/>
              <a:t>matter</a:t>
            </a:r>
            <a:endParaRPr lang="pl-PL" dirty="0"/>
          </a:p>
          <a:p>
            <a:pPr algn="just">
              <a:buFont typeface="Wingdings" panose="05000000000000000000" pitchFamily="2" charset="2"/>
              <a:buChar char="v"/>
            </a:pPr>
            <a:r>
              <a:rPr lang="en-GB" dirty="0"/>
              <a:t>For the worst-case scenario (TURN to TURN) it sounded like a potential optimization, however, we learned that it is much better to allow peers to connect to their closest ICE servers instead of forcing them to connect theoretically to the same machine.</a:t>
            </a:r>
            <a:endParaRPr lang="pl-PL" dirty="0"/>
          </a:p>
          <a:p>
            <a:pPr algn="just">
              <a:buFont typeface="Wingdings" panose="05000000000000000000" pitchFamily="2" charset="2"/>
              <a:buChar char="v"/>
            </a:pPr>
            <a:r>
              <a:rPr lang="en-GB" dirty="0"/>
              <a:t>Because of that, peers in the East US use TURN US E, and peers in West US use TURN US W. Due to network </a:t>
            </a:r>
            <a:r>
              <a:rPr lang="en-GB" dirty="0" err="1"/>
              <a:t>behaviors</a:t>
            </a:r>
            <a:r>
              <a:rPr lang="en-GB" dirty="0"/>
              <a:t>, it is much faster to connect two data </a:t>
            </a:r>
            <a:r>
              <a:rPr lang="en-GB" dirty="0" err="1"/>
              <a:t>centers</a:t>
            </a:r>
            <a:r>
              <a:rPr lang="en-GB" dirty="0"/>
              <a:t> with </a:t>
            </a:r>
            <a:r>
              <a:rPr lang="en-GB" dirty="0" err="1"/>
              <a:t>fiber</a:t>
            </a:r>
            <a:r>
              <a:rPr lang="en-GB" dirty="0"/>
              <a:t> and their peers to the closest data </a:t>
            </a:r>
            <a:r>
              <a:rPr lang="en-GB" dirty="0" err="1"/>
              <a:t>center</a:t>
            </a:r>
            <a:r>
              <a:rPr lang="en-GB" dirty="0"/>
              <a:t> than force one user from the East on LTE to connect to the server on the West.</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03791886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2 – DNS of the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85000" lnSpcReduction="20000"/>
          </a:bodyPr>
          <a:lstStyle/>
          <a:p>
            <a:pPr algn="just"/>
            <a:r>
              <a:rPr lang="en-GB" dirty="0"/>
              <a:t>Because of the legacy integration with one of the many ICE providers, our code was manually selecting the best data </a:t>
            </a:r>
            <a:r>
              <a:rPr lang="en-GB" dirty="0" err="1"/>
              <a:t>center</a:t>
            </a:r>
            <a:r>
              <a:rPr lang="en-GB" dirty="0"/>
              <a:t> of the Ice Provider.</a:t>
            </a:r>
          </a:p>
          <a:p>
            <a:pPr algn="just"/>
            <a:r>
              <a:rPr lang="en-GB" dirty="0"/>
              <a:t>For example, when discovered with app configuration that the peer is from Germany, we manually selected servers located in Germany, for example, </a:t>
            </a:r>
            <a:r>
              <a:rPr lang="en-GB" b="1" dirty="0"/>
              <a:t>de1.iceprovider.com.</a:t>
            </a:r>
            <a:endParaRPr lang="en-GB" dirty="0"/>
          </a:p>
          <a:p>
            <a:pPr algn="just"/>
            <a:r>
              <a:rPr lang="en-GB" dirty="0"/>
              <a:t> After some time we added a second ICE provider and made it primary, so the previous one became a </a:t>
            </a:r>
            <a:r>
              <a:rPr lang="en-GB" dirty="0" err="1"/>
              <a:t>fallback</a:t>
            </a:r>
            <a:r>
              <a:rPr lang="en-GB" dirty="0"/>
              <a:t>. However, the region selection was reimplemented as well.</a:t>
            </a:r>
          </a:p>
          <a:p>
            <a:pPr algn="just"/>
            <a:r>
              <a:rPr lang="en-GB" dirty="0"/>
              <a:t>During our R&amp;D round, we discovered that the new ICE Provider has an internal geo-specific load balancer located on </a:t>
            </a:r>
            <a:r>
              <a:rPr lang="en-GB" b="1" dirty="0"/>
              <a:t>global.iceprovider.org</a:t>
            </a:r>
            <a:r>
              <a:rPr lang="en-GB" dirty="0"/>
              <a:t>, so our manual mapping is:</a:t>
            </a:r>
          </a:p>
          <a:p>
            <a:pPr algn="just">
              <a:buFont typeface="Wingdings" panose="05000000000000000000" pitchFamily="2" charset="2"/>
              <a:buChar char="v"/>
            </a:pPr>
            <a:r>
              <a:rPr lang="pl-PL" dirty="0" err="1"/>
              <a:t>Redundant</a:t>
            </a:r>
            <a:r>
              <a:rPr lang="pl-PL" dirty="0"/>
              <a:t>, </a:t>
            </a:r>
            <a:r>
              <a:rPr lang="pl-PL" dirty="0" err="1"/>
              <a:t>because</a:t>
            </a:r>
            <a:r>
              <a:rPr lang="pl-PL" dirty="0"/>
              <a:t> </a:t>
            </a:r>
            <a:r>
              <a:rPr lang="pl-PL" dirty="0" err="1"/>
              <a:t>each</a:t>
            </a:r>
            <a:r>
              <a:rPr lang="pl-PL" dirty="0"/>
              <a:t> </a:t>
            </a:r>
            <a:r>
              <a:rPr lang="pl-PL" dirty="0" err="1"/>
              <a:t>peer</a:t>
            </a:r>
            <a:r>
              <a:rPr lang="pl-PL" dirty="0"/>
              <a:t> </a:t>
            </a:r>
            <a:r>
              <a:rPr lang="pl-PL" dirty="0" err="1"/>
              <a:t>can</a:t>
            </a:r>
            <a:r>
              <a:rPr lang="pl-PL" dirty="0"/>
              <a:t> </a:t>
            </a:r>
            <a:r>
              <a:rPr lang="pl-PL" dirty="0" err="1"/>
              <a:t>manually</a:t>
            </a:r>
            <a:r>
              <a:rPr lang="pl-PL" dirty="0"/>
              <a:t> </a:t>
            </a:r>
            <a:r>
              <a:rPr lang="pl-PL" dirty="0" err="1"/>
              <a:t>resolve</a:t>
            </a:r>
            <a:r>
              <a:rPr lang="pl-PL" dirty="0"/>
              <a:t> global.iceprovider.org to the </a:t>
            </a:r>
            <a:r>
              <a:rPr lang="pl-PL" dirty="0" err="1"/>
              <a:t>closest</a:t>
            </a:r>
            <a:r>
              <a:rPr lang="pl-PL" dirty="0"/>
              <a:t> data </a:t>
            </a:r>
            <a:r>
              <a:rPr lang="pl-PL" dirty="0" err="1"/>
              <a:t>center</a:t>
            </a:r>
            <a:r>
              <a:rPr lang="pl-PL" dirty="0"/>
              <a:t> (</a:t>
            </a:r>
            <a:r>
              <a:rPr lang="pl-PL" dirty="0" err="1"/>
              <a:t>you</a:t>
            </a:r>
            <a:r>
              <a:rPr lang="pl-PL" dirty="0"/>
              <a:t> </a:t>
            </a:r>
            <a:r>
              <a:rPr lang="pl-PL" dirty="0" err="1"/>
              <a:t>can</a:t>
            </a:r>
            <a:r>
              <a:rPr lang="pl-PL" dirty="0"/>
              <a:t> </a:t>
            </a:r>
            <a:r>
              <a:rPr lang="pl-PL" dirty="0" err="1"/>
              <a:t>check</a:t>
            </a:r>
            <a:r>
              <a:rPr lang="pl-PL" dirty="0"/>
              <a:t> </a:t>
            </a:r>
            <a:r>
              <a:rPr lang="pl-PL" dirty="0" err="1"/>
              <a:t>it</a:t>
            </a:r>
            <a:r>
              <a:rPr lang="pl-PL" dirty="0"/>
              <a:t> for </a:t>
            </a:r>
            <a:r>
              <a:rPr lang="pl-PL" dirty="0" err="1"/>
              <a:t>example</a:t>
            </a:r>
            <a:r>
              <a:rPr lang="pl-PL" dirty="0"/>
              <a:t> with </a:t>
            </a:r>
            <a:r>
              <a:rPr lang="pl-PL" dirty="0" err="1"/>
              <a:t>nslookup</a:t>
            </a:r>
            <a:r>
              <a:rPr lang="pl-PL" dirty="0"/>
              <a:t> </a:t>
            </a:r>
            <a:r>
              <a:rPr lang="pl-PL" dirty="0" err="1"/>
              <a:t>command</a:t>
            </a:r>
            <a:r>
              <a:rPr lang="pl-PL" dirty="0"/>
              <a:t>)</a:t>
            </a:r>
          </a:p>
          <a:p>
            <a:pPr algn="just">
              <a:buFont typeface="Wingdings" panose="05000000000000000000" pitchFamily="2" charset="2"/>
              <a:buChar char="v"/>
            </a:pPr>
            <a:r>
              <a:rPr lang="pl-PL" dirty="0"/>
              <a:t>Less </a:t>
            </a:r>
            <a:r>
              <a:rPr lang="pl-PL" dirty="0" err="1"/>
              <a:t>accurate</a:t>
            </a:r>
            <a:r>
              <a:rPr lang="pl-PL" dirty="0"/>
              <a:t>, </a:t>
            </a:r>
            <a:r>
              <a:rPr lang="pl-PL" dirty="0" err="1"/>
              <a:t>because</a:t>
            </a:r>
            <a:r>
              <a:rPr lang="pl-PL" dirty="0"/>
              <a:t> </a:t>
            </a:r>
            <a:r>
              <a:rPr lang="pl-PL" dirty="0" err="1"/>
              <a:t>our</a:t>
            </a:r>
            <a:r>
              <a:rPr lang="pl-PL" dirty="0"/>
              <a:t> </a:t>
            </a:r>
            <a:r>
              <a:rPr lang="pl-PL" dirty="0" err="1"/>
              <a:t>location</a:t>
            </a:r>
            <a:r>
              <a:rPr lang="pl-PL" dirty="0"/>
              <a:t> </a:t>
            </a:r>
            <a:r>
              <a:rPr lang="pl-PL" dirty="0" err="1"/>
              <a:t>setting</a:t>
            </a:r>
            <a:r>
              <a:rPr lang="pl-PL" dirty="0"/>
              <a:t> was set </a:t>
            </a:r>
            <a:r>
              <a:rPr lang="pl-PL" dirty="0" err="1"/>
              <a:t>during</a:t>
            </a:r>
            <a:r>
              <a:rPr lang="pl-PL" dirty="0"/>
              <a:t> the </a:t>
            </a:r>
            <a:r>
              <a:rPr lang="pl-PL" dirty="0" err="1"/>
              <a:t>installation</a:t>
            </a:r>
            <a:r>
              <a:rPr lang="pl-PL" dirty="0"/>
              <a:t> and </a:t>
            </a:r>
            <a:r>
              <a:rPr lang="pl-PL" dirty="0" err="1"/>
              <a:t>it</a:t>
            </a:r>
            <a:r>
              <a:rPr lang="pl-PL" dirty="0"/>
              <a:t> </a:t>
            </a:r>
            <a:r>
              <a:rPr lang="pl-PL" dirty="0" err="1"/>
              <a:t>doesn’t</a:t>
            </a:r>
            <a:r>
              <a:rPr lang="pl-PL" dirty="0"/>
              <a:t> </a:t>
            </a:r>
            <a:r>
              <a:rPr lang="pl-PL" dirty="0" err="1"/>
              <a:t>exactly</a:t>
            </a:r>
            <a:r>
              <a:rPr lang="pl-PL" dirty="0"/>
              <a:t> </a:t>
            </a:r>
            <a:r>
              <a:rPr lang="pl-PL" dirty="0" err="1"/>
              <a:t>mean</a:t>
            </a:r>
            <a:r>
              <a:rPr lang="pl-PL" dirty="0"/>
              <a:t> </a:t>
            </a:r>
            <a:r>
              <a:rPr lang="pl-PL" dirty="0" err="1"/>
              <a:t>that</a:t>
            </a:r>
            <a:r>
              <a:rPr lang="pl-PL" dirty="0"/>
              <a:t> </a:t>
            </a:r>
            <a:r>
              <a:rPr lang="pl-PL" dirty="0" err="1"/>
              <a:t>user</a:t>
            </a:r>
            <a:r>
              <a:rPr lang="pl-PL" dirty="0"/>
              <a:t> </a:t>
            </a:r>
            <a:r>
              <a:rPr lang="pl-PL" dirty="0" err="1"/>
              <a:t>is</a:t>
            </a:r>
            <a:r>
              <a:rPr lang="pl-PL" dirty="0"/>
              <a:t> </a:t>
            </a:r>
            <a:r>
              <a:rPr lang="pl-PL" dirty="0" err="1"/>
              <a:t>still</a:t>
            </a:r>
            <a:r>
              <a:rPr lang="pl-PL" dirty="0"/>
              <a:t> </a:t>
            </a:r>
            <a:r>
              <a:rPr lang="pl-PL" dirty="0" err="1"/>
              <a:t>there</a:t>
            </a:r>
            <a:endParaRPr lang="pl-PL" dirty="0"/>
          </a:p>
          <a:p>
            <a:pPr algn="just">
              <a:buFont typeface="Wingdings" panose="05000000000000000000" pitchFamily="2" charset="2"/>
              <a:buChar char="v"/>
            </a:pPr>
            <a:r>
              <a:rPr lang="en-GB" dirty="0"/>
              <a:t>Better suited – ICE Provider knows better which </a:t>
            </a:r>
            <a:r>
              <a:rPr lang="en-GB" dirty="0" err="1"/>
              <a:t>datacenter</a:t>
            </a:r>
            <a:r>
              <a:rPr lang="en-GB" dirty="0"/>
              <a:t> should be selected. For example, even if the client is based in Germany and we have a German </a:t>
            </a:r>
            <a:r>
              <a:rPr lang="en-GB" dirty="0" err="1"/>
              <a:t>datacenter</a:t>
            </a:r>
            <a:r>
              <a:rPr lang="en-GB" dirty="0"/>
              <a:t>, it can be overloaded and the data </a:t>
            </a:r>
            <a:r>
              <a:rPr lang="en-GB" dirty="0" err="1"/>
              <a:t>center</a:t>
            </a:r>
            <a:r>
              <a:rPr lang="en-GB" dirty="0"/>
              <a:t> in France offers better performance.</a:t>
            </a:r>
            <a:endParaRPr lang="pl-PL" dirty="0"/>
          </a:p>
        </p:txBody>
      </p:sp>
      <p:sp>
        <p:nvSpPr>
          <p:cNvPr id="4" name="Prostokąt 3">
            <a:extLst>
              <a:ext uri="{FF2B5EF4-FFF2-40B4-BE49-F238E27FC236}">
                <a16:creationId xmlns:a16="http://schemas.microsoft.com/office/drawing/2014/main" id="{DC80C82F-8917-4F1E-8058-5820E35CCC92}"/>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97976158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3 – </a:t>
            </a:r>
            <a:r>
              <a:rPr lang="pl-PL" dirty="0" err="1"/>
              <a:t>Better</a:t>
            </a:r>
            <a:r>
              <a:rPr lang="pl-PL" dirty="0"/>
              <a:t> architecture</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Because of the previous decision and official note from one of the Ice Provider Company we thought that all peers of the call need to use the same Ice Provider. </a:t>
            </a:r>
            <a:endParaRPr lang="pl-PL" dirty="0"/>
          </a:p>
          <a:p>
            <a:pPr algn="just"/>
            <a:endParaRPr lang="pl-PL" dirty="0"/>
          </a:p>
          <a:p>
            <a:pPr algn="just"/>
            <a:r>
              <a:rPr lang="pl-PL" dirty="0"/>
              <a:t>With </a:t>
            </a:r>
            <a:r>
              <a:rPr lang="pl-PL" dirty="0" err="1"/>
              <a:t>our</a:t>
            </a:r>
            <a:r>
              <a:rPr lang="pl-PL" dirty="0"/>
              <a:t> R&amp;D </a:t>
            </a:r>
            <a:r>
              <a:rPr lang="pl-PL" dirty="0" err="1"/>
              <a:t>round</a:t>
            </a:r>
            <a:r>
              <a:rPr lang="pl-PL" dirty="0"/>
              <a:t>, we </a:t>
            </a:r>
            <a:r>
              <a:rPr lang="pl-PL" dirty="0" err="1"/>
              <a:t>discovered</a:t>
            </a:r>
            <a:r>
              <a:rPr lang="pl-PL" dirty="0"/>
              <a:t> </a:t>
            </a:r>
            <a:r>
              <a:rPr lang="pl-PL" dirty="0" err="1"/>
              <a:t>that</a:t>
            </a:r>
            <a:r>
              <a:rPr lang="pl-PL" dirty="0"/>
              <a:t> ICE, STUN and TURN </a:t>
            </a:r>
            <a:r>
              <a:rPr lang="pl-PL" dirty="0" err="1"/>
              <a:t>are</a:t>
            </a:r>
            <a:r>
              <a:rPr lang="pl-PL" dirty="0"/>
              <a:t> </a:t>
            </a:r>
            <a:r>
              <a:rPr lang="pl-PL" dirty="0" err="1"/>
              <a:t>protocols</a:t>
            </a:r>
            <a:r>
              <a:rPr lang="pl-PL" dirty="0"/>
              <a:t> </a:t>
            </a:r>
            <a:r>
              <a:rPr lang="pl-PL" dirty="0" err="1"/>
              <a:t>that</a:t>
            </a:r>
            <a:r>
              <a:rPr lang="pl-PL" dirty="0"/>
              <a:t> </a:t>
            </a:r>
            <a:r>
              <a:rPr lang="pl-PL" dirty="0" err="1"/>
              <a:t>are</a:t>
            </a:r>
            <a:r>
              <a:rPr lang="pl-PL" dirty="0"/>
              <a:t> not </a:t>
            </a:r>
            <a:r>
              <a:rPr lang="pl-PL" dirty="0" err="1"/>
              <a:t>bounded</a:t>
            </a:r>
            <a:r>
              <a:rPr lang="pl-PL" dirty="0"/>
              <a:t> to </a:t>
            </a:r>
            <a:r>
              <a:rPr lang="pl-PL" dirty="0" err="1"/>
              <a:t>any</a:t>
            </a:r>
            <a:r>
              <a:rPr lang="pl-PL" dirty="0"/>
              <a:t> </a:t>
            </a:r>
            <a:r>
              <a:rPr lang="pl-PL" dirty="0" err="1"/>
              <a:t>specific</a:t>
            </a:r>
            <a:r>
              <a:rPr lang="pl-PL" dirty="0"/>
              <a:t> ICE Provider and </a:t>
            </a:r>
            <a:r>
              <a:rPr lang="pl-PL" dirty="0" err="1"/>
              <a:t>there</a:t>
            </a:r>
            <a:r>
              <a:rPr lang="pl-PL" dirty="0"/>
              <a:t> </a:t>
            </a:r>
            <a:r>
              <a:rPr lang="pl-PL" dirty="0" err="1"/>
              <a:t>is</a:t>
            </a:r>
            <a:r>
              <a:rPr lang="pl-PL" dirty="0"/>
              <a:t> no </a:t>
            </a:r>
            <a:r>
              <a:rPr lang="pl-PL" dirty="0" err="1"/>
              <a:t>technical</a:t>
            </a:r>
            <a:r>
              <a:rPr lang="pl-PL" dirty="0"/>
              <a:t> </a:t>
            </a:r>
            <a:r>
              <a:rPr lang="pl-PL" dirty="0" err="1"/>
              <a:t>requirement</a:t>
            </a:r>
            <a:r>
              <a:rPr lang="pl-PL" dirty="0"/>
              <a:t> </a:t>
            </a:r>
            <a:r>
              <a:rPr lang="pl-PL" dirty="0" err="1"/>
              <a:t>that</a:t>
            </a:r>
            <a:r>
              <a:rPr lang="pl-PL" dirty="0"/>
              <a:t> </a:t>
            </a:r>
            <a:r>
              <a:rPr lang="pl-PL" dirty="0" err="1"/>
              <a:t>forces</a:t>
            </a:r>
            <a:r>
              <a:rPr lang="pl-PL" dirty="0"/>
              <a:t> </a:t>
            </a:r>
            <a:r>
              <a:rPr lang="pl-PL" dirty="0" err="1"/>
              <a:t>using</a:t>
            </a:r>
            <a:r>
              <a:rPr lang="pl-PL" dirty="0"/>
              <a:t> the same </a:t>
            </a:r>
            <a:r>
              <a:rPr lang="pl-PL" dirty="0" err="1"/>
              <a:t>provider</a:t>
            </a:r>
            <a:r>
              <a:rPr lang="pl-PL" dirty="0"/>
              <a:t> (</a:t>
            </a:r>
            <a:r>
              <a:rPr lang="pl-PL" dirty="0" err="1"/>
              <a:t>company</a:t>
            </a:r>
            <a:r>
              <a:rPr lang="pl-PL" dirty="0"/>
              <a:t>) on </a:t>
            </a:r>
            <a:r>
              <a:rPr lang="pl-PL" dirty="0" err="1"/>
              <a:t>both</a:t>
            </a:r>
            <a:r>
              <a:rPr lang="pl-PL" dirty="0"/>
              <a:t> </a:t>
            </a:r>
            <a:r>
              <a:rPr lang="pl-PL" dirty="0" err="1"/>
              <a:t>ends</a:t>
            </a:r>
            <a:r>
              <a:rPr lang="pl-PL" dirty="0"/>
              <a:t>.</a:t>
            </a:r>
          </a:p>
          <a:p>
            <a:pPr algn="just"/>
            <a:r>
              <a:rPr lang="pl-PL" dirty="0"/>
              <a:t>We </a:t>
            </a:r>
            <a:r>
              <a:rPr lang="pl-PL" dirty="0" err="1"/>
              <a:t>did</a:t>
            </a:r>
            <a:r>
              <a:rPr lang="pl-PL" dirty="0"/>
              <a:t> a small </a:t>
            </a:r>
            <a:r>
              <a:rPr lang="pl-PL" dirty="0" err="1"/>
              <a:t>experiment</a:t>
            </a:r>
            <a:r>
              <a:rPr lang="pl-PL" dirty="0"/>
              <a:t> with a </a:t>
            </a:r>
            <a:r>
              <a:rPr lang="pl-PL" dirty="0" err="1"/>
              <a:t>conference</a:t>
            </a:r>
            <a:r>
              <a:rPr lang="pl-PL" dirty="0"/>
              <a:t> </a:t>
            </a:r>
            <a:r>
              <a:rPr lang="pl-PL" dirty="0" err="1"/>
              <a:t>call</a:t>
            </a:r>
            <a:r>
              <a:rPr lang="pl-PL" dirty="0"/>
              <a:t> </a:t>
            </a:r>
            <a:r>
              <a:rPr lang="pl-PL" dirty="0" err="1"/>
              <a:t>that</a:t>
            </a:r>
            <a:r>
              <a:rPr lang="pl-PL" dirty="0"/>
              <a:t> </a:t>
            </a:r>
            <a:r>
              <a:rPr lang="pl-PL" dirty="0" err="1"/>
              <a:t>confirmed</a:t>
            </a:r>
            <a:r>
              <a:rPr lang="pl-PL" dirty="0"/>
              <a:t> we </a:t>
            </a:r>
            <a:r>
              <a:rPr lang="pl-PL" dirty="0" err="1"/>
              <a:t>can</a:t>
            </a:r>
            <a:r>
              <a:rPr lang="pl-PL" dirty="0"/>
              <a:t> </a:t>
            </a:r>
            <a:r>
              <a:rPr lang="pl-PL" dirty="0" err="1"/>
              <a:t>use</a:t>
            </a:r>
            <a:r>
              <a:rPr lang="pl-PL" dirty="0"/>
              <a:t> </a:t>
            </a:r>
            <a:r>
              <a:rPr lang="pl-PL" dirty="0" err="1"/>
              <a:t>different</a:t>
            </a:r>
            <a:r>
              <a:rPr lang="pl-PL" dirty="0"/>
              <a:t> </a:t>
            </a:r>
            <a:r>
              <a:rPr lang="pl-PL" dirty="0" err="1"/>
              <a:t>servers</a:t>
            </a:r>
            <a:r>
              <a:rPr lang="pl-PL" dirty="0"/>
              <a:t>, from </a:t>
            </a:r>
            <a:r>
              <a:rPr lang="pl-PL" dirty="0" err="1"/>
              <a:t>different</a:t>
            </a:r>
            <a:r>
              <a:rPr lang="pl-PL" dirty="0"/>
              <a:t> </a:t>
            </a:r>
            <a:r>
              <a:rPr lang="pl-PL" dirty="0" err="1"/>
              <a:t>companies</a:t>
            </a:r>
            <a:r>
              <a:rPr lang="pl-PL" dirty="0"/>
              <a:t> to </a:t>
            </a:r>
            <a:r>
              <a:rPr lang="pl-PL" dirty="0" err="1"/>
              <a:t>peer-relay-relay-peer</a:t>
            </a:r>
            <a:r>
              <a:rPr lang="pl-PL" dirty="0"/>
              <a:t> </a:t>
            </a:r>
            <a:r>
              <a:rPr lang="pl-PL" dirty="0" err="1"/>
              <a:t>connection</a:t>
            </a:r>
            <a:r>
              <a:rPr lang="pl-PL" dirty="0"/>
              <a:t>.</a:t>
            </a:r>
          </a:p>
          <a:p>
            <a:pPr algn="just"/>
            <a:endParaRPr lang="pl-PL" dirty="0"/>
          </a:p>
          <a:p>
            <a:pPr algn="just"/>
            <a:r>
              <a:rPr lang="en-GB" dirty="0"/>
              <a:t>Because of this discovery, we changed our design decision and loosen our architecture.</a:t>
            </a:r>
            <a:endParaRPr lang="pl-PL" dirty="0"/>
          </a:p>
        </p:txBody>
      </p:sp>
      <p:sp>
        <p:nvSpPr>
          <p:cNvPr id="4" name="Prostokąt 3">
            <a:extLst>
              <a:ext uri="{FF2B5EF4-FFF2-40B4-BE49-F238E27FC236}">
                <a16:creationId xmlns:a16="http://schemas.microsoft.com/office/drawing/2014/main" id="{EDAB63F0-DDA0-44D1-AFC7-1DF3BB6EE65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3180956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768815E-C194-4683-918B-1C952762D71B}"/>
              </a:ext>
            </a:extLst>
          </p:cNvPr>
          <p:cNvSpPr>
            <a:spLocks noGrp="1"/>
          </p:cNvSpPr>
          <p:nvPr>
            <p:ph type="title"/>
          </p:nvPr>
        </p:nvSpPr>
        <p:spPr/>
        <p:txBody>
          <a:bodyPr/>
          <a:lstStyle/>
          <a:p>
            <a:r>
              <a:rPr lang="pl-PL" dirty="0" err="1"/>
              <a:t>Other</a:t>
            </a:r>
            <a:r>
              <a:rPr lang="pl-PL" dirty="0"/>
              <a:t> </a:t>
            </a:r>
            <a:r>
              <a:rPr lang="pl-PL" dirty="0" err="1"/>
              <a:t>funny</a:t>
            </a:r>
            <a:r>
              <a:rPr lang="pl-PL" dirty="0"/>
              <a:t> </a:t>
            </a:r>
            <a:r>
              <a:rPr lang="pl-PL" dirty="0" err="1"/>
              <a:t>facts</a:t>
            </a:r>
            <a:endParaRPr lang="en-GB" dirty="0"/>
          </a:p>
        </p:txBody>
      </p:sp>
      <p:sp>
        <p:nvSpPr>
          <p:cNvPr id="3" name="Symbol zastępczy zawartości 2">
            <a:extLst>
              <a:ext uri="{FF2B5EF4-FFF2-40B4-BE49-F238E27FC236}">
                <a16:creationId xmlns:a16="http://schemas.microsoft.com/office/drawing/2014/main" id="{9747A2BD-75B3-4E8C-AF8D-DB2B4BD16696}"/>
              </a:ext>
            </a:extLst>
          </p:cNvPr>
          <p:cNvSpPr>
            <a:spLocks noGrp="1"/>
          </p:cNvSpPr>
          <p:nvPr>
            <p:ph idx="1"/>
          </p:nvPr>
        </p:nvSpPr>
        <p:spPr/>
        <p:txBody>
          <a:bodyPr/>
          <a:lstStyle/>
          <a:p>
            <a:pPr algn="just">
              <a:buFont typeface="Wingdings" panose="05000000000000000000" pitchFamily="2" charset="2"/>
              <a:buChar char="v"/>
            </a:pPr>
            <a:r>
              <a:rPr lang="en-GB" dirty="0"/>
              <a:t>WebRTC allows browsers to stream files directly to one another, reducing or entirely removing the need for server-side file hosting. </a:t>
            </a:r>
            <a:r>
              <a:rPr lang="en-GB" dirty="0" err="1"/>
              <a:t>WebTorrent</a:t>
            </a:r>
            <a:r>
              <a:rPr lang="en-GB" dirty="0"/>
              <a:t> uses WebRTC as a transport later to send &amp; receive files with P2P</a:t>
            </a:r>
          </a:p>
          <a:p>
            <a:pPr algn="just">
              <a:buFont typeface="Wingdings" panose="05000000000000000000" pitchFamily="2" charset="2"/>
              <a:buChar char="v"/>
            </a:pPr>
            <a:r>
              <a:rPr lang="en-GB" dirty="0"/>
              <a:t>A few CDNs, like </a:t>
            </a:r>
            <a:r>
              <a:rPr lang="pl-PL" dirty="0"/>
              <a:t>Peer5 </a:t>
            </a:r>
            <a:r>
              <a:rPr lang="pl-PL" dirty="0" err="1"/>
              <a:t>owned</a:t>
            </a:r>
            <a:r>
              <a:rPr lang="pl-PL" dirty="0"/>
              <a:t> by Microsoft, </a:t>
            </a:r>
            <a:r>
              <a:rPr lang="en-GB" dirty="0"/>
              <a:t>use the client's bandwidth to upload media to other connected peers, enabling each peer to act as an edge server</a:t>
            </a:r>
            <a:r>
              <a:rPr lang="pl-PL" dirty="0"/>
              <a:t>, </a:t>
            </a:r>
            <a:r>
              <a:rPr lang="pl-PL" dirty="0" err="1"/>
              <a:t>without</a:t>
            </a:r>
            <a:r>
              <a:rPr lang="pl-PL" dirty="0"/>
              <a:t> the </a:t>
            </a:r>
            <a:r>
              <a:rPr lang="pl-PL" dirty="0" err="1"/>
              <a:t>need</a:t>
            </a:r>
            <a:r>
              <a:rPr lang="pl-PL" dirty="0"/>
              <a:t> of </a:t>
            </a:r>
            <a:r>
              <a:rPr lang="pl-PL" dirty="0" err="1"/>
              <a:t>geodestributed</a:t>
            </a:r>
            <a:r>
              <a:rPr lang="pl-PL" dirty="0"/>
              <a:t> CND.</a:t>
            </a:r>
            <a:endParaRPr lang="en-GB" dirty="0"/>
          </a:p>
        </p:txBody>
      </p:sp>
      <p:sp>
        <p:nvSpPr>
          <p:cNvPr id="4" name="Prostokąt 3">
            <a:extLst>
              <a:ext uri="{FF2B5EF4-FFF2-40B4-BE49-F238E27FC236}">
                <a16:creationId xmlns:a16="http://schemas.microsoft.com/office/drawing/2014/main" id="{267E5062-E260-48C9-B900-A86CE693766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743127575"/>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Thanks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70000" lnSpcReduction="20000"/>
          </a:bodyPr>
          <a:lstStyle/>
          <a:p>
            <a:pPr marL="0" indent="0">
              <a:buNone/>
            </a:pPr>
            <a:r>
              <a:rPr lang="pl-PL" dirty="0" err="1"/>
              <a:t>Questions</a:t>
            </a:r>
            <a:r>
              <a:rPr lang="pl-PL" dirty="0"/>
              <a:t>?</a:t>
            </a:r>
          </a:p>
          <a:p>
            <a:pPr marL="0" indent="0">
              <a:buNone/>
            </a:pPr>
            <a:endParaRPr lang="pl-PL" dirty="0"/>
          </a:p>
          <a:p>
            <a:pPr>
              <a:buFont typeface="Wingdings" panose="05000000000000000000" pitchFamily="2" charset="2"/>
              <a:buChar char="v"/>
            </a:pPr>
            <a:r>
              <a:rPr lang="pl-PL" dirty="0">
                <a:solidFill>
                  <a:schemeClr val="tx1"/>
                </a:solidFill>
                <a:hlinkClick r:id="rId2">
                  <a:extLst>
                    <a:ext uri="{A12FA001-AC4F-418D-AE19-62706E023703}">
                      <ahyp:hlinkClr xmlns:ahyp="http://schemas.microsoft.com/office/drawing/2018/hyperlinkcolor" val="tx"/>
                    </a:ext>
                  </a:extLst>
                </a:hlinkClick>
              </a:rPr>
              <a:t>https://github.com/lukasz-pyrzyk/webrtc-dotnet</a:t>
            </a:r>
          </a:p>
          <a:p>
            <a:pPr>
              <a:buFont typeface="Wingdings" panose="05000000000000000000" pitchFamily="2" charset="2"/>
              <a:buChar char="v"/>
            </a:pPr>
            <a:r>
              <a:rPr lang="en-GB" dirty="0">
                <a:solidFill>
                  <a:schemeClr val="tx1"/>
                </a:solidFill>
                <a:hlinkClick r:id="rId2">
                  <a:extLst>
                    <a:ext uri="{A12FA001-AC4F-418D-AE19-62706E023703}">
                      <ahyp:hlinkClr xmlns:ahyp="http://schemas.microsoft.com/office/drawing/2018/hyperlinkcolor" val="tx"/>
                    </a:ext>
                  </a:extLst>
                </a:hlinkClick>
              </a:rPr>
              <a:t>https://en.wikipedia.org/wiki/WebRTC</a:t>
            </a:r>
            <a:endParaRPr lang="pl-PL" dirty="0">
              <a:solidFill>
                <a:schemeClr val="tx1"/>
              </a:solidFill>
            </a:endParaRPr>
          </a:p>
          <a:p>
            <a:pPr>
              <a:buFont typeface="Wingdings" panose="05000000000000000000" pitchFamily="2" charset="2"/>
              <a:buChar char="v"/>
            </a:pPr>
            <a:r>
              <a:rPr lang="en-GB" dirty="0">
                <a:solidFill>
                  <a:schemeClr val="tx1"/>
                </a:solidFill>
                <a:hlinkClick r:id="rId3">
                  <a:extLst>
                    <a:ext uri="{A12FA001-AC4F-418D-AE19-62706E023703}">
                      <ahyp:hlinkClr xmlns:ahyp="http://schemas.microsoft.com/office/drawing/2018/hyperlinkcolor" val="tx"/>
                    </a:ext>
                  </a:extLst>
                </a:hlinkClick>
              </a:rPr>
              <a:t>RFC5766</a:t>
            </a:r>
            <a:r>
              <a:rPr lang="pl-PL" dirty="0">
                <a:solidFill>
                  <a:schemeClr val="tx1"/>
                </a:solidFill>
              </a:rPr>
              <a:t>, </a:t>
            </a:r>
            <a:r>
              <a:rPr lang="en-GB" dirty="0">
                <a:solidFill>
                  <a:schemeClr val="tx1"/>
                </a:solidFill>
                <a:hlinkClick r:id="rId4">
                  <a:extLst>
                    <a:ext uri="{A12FA001-AC4F-418D-AE19-62706E023703}">
                      <ahyp:hlinkClr xmlns:ahyp="http://schemas.microsoft.com/office/drawing/2018/hyperlinkcolor" val="tx"/>
                    </a:ext>
                  </a:extLst>
                </a:hlinkClick>
              </a:rPr>
              <a:t>RFC5389</a:t>
            </a:r>
            <a:r>
              <a:rPr lang="pl-PL" dirty="0">
                <a:solidFill>
                  <a:schemeClr val="tx1"/>
                </a:solidFill>
              </a:rPr>
              <a:t>, </a:t>
            </a:r>
            <a:r>
              <a:rPr lang="en-GB" dirty="0">
                <a:solidFill>
                  <a:schemeClr val="tx1"/>
                </a:solidFill>
                <a:hlinkClick r:id="rId5">
                  <a:extLst>
                    <a:ext uri="{A12FA001-AC4F-418D-AE19-62706E023703}">
                      <ahyp:hlinkClr xmlns:ahyp="http://schemas.microsoft.com/office/drawing/2018/hyperlinkcolor" val="tx"/>
                    </a:ext>
                  </a:extLst>
                </a:hlinkClick>
              </a:rPr>
              <a:t>RFC5245</a:t>
            </a:r>
            <a:r>
              <a:rPr lang="pl-PL" dirty="0">
                <a:solidFill>
                  <a:schemeClr val="tx1"/>
                </a:solidFill>
              </a:rPr>
              <a:t>, </a:t>
            </a:r>
            <a:r>
              <a:rPr lang="en-GB" dirty="0">
                <a:solidFill>
                  <a:schemeClr val="tx1"/>
                </a:solidFill>
                <a:hlinkClick r:id="rId6">
                  <a:extLst>
                    <a:ext uri="{A12FA001-AC4F-418D-AE19-62706E023703}">
                      <ahyp:hlinkClr xmlns:ahyp="http://schemas.microsoft.com/office/drawing/2018/hyperlinkcolor" val="tx"/>
                    </a:ext>
                  </a:extLst>
                </a:hlinkClick>
              </a:rPr>
              <a:t>RFC5128</a:t>
            </a:r>
            <a:endParaRPr lang="pl-PL" dirty="0">
              <a:solidFill>
                <a:schemeClr val="tx1"/>
              </a:solidFill>
              <a:hlinkClick r:id="rId7">
                <a:extLst>
                  <a:ext uri="{A12FA001-AC4F-418D-AE19-62706E023703}">
                    <ahyp:hlinkClr xmlns:ahyp="http://schemas.microsoft.com/office/drawing/2018/hyperlinkcolor" val="tx"/>
                  </a:ext>
                </a:extLst>
              </a:hlinkClick>
            </a:endParaRPr>
          </a:p>
          <a:p>
            <a:pPr>
              <a:buFont typeface="Wingdings" panose="05000000000000000000" pitchFamily="2" charset="2"/>
              <a:buChar char="v"/>
            </a:pPr>
            <a:r>
              <a:rPr lang="en-GB" dirty="0">
                <a:solidFill>
                  <a:schemeClr val="tx1"/>
                </a:solidFill>
                <a:hlinkClick r:id="rId7">
                  <a:extLst>
                    <a:ext uri="{A12FA001-AC4F-418D-AE19-62706E023703}">
                      <ahyp:hlinkClr xmlns:ahyp="http://schemas.microsoft.com/office/drawing/2018/hyperlinkcolor" val="tx"/>
                    </a:ext>
                  </a:extLst>
                </a:hlinkClick>
              </a:rPr>
              <a:t>https://www.geeksforgeeks.org</a:t>
            </a:r>
            <a:endParaRPr lang="pl-PL" dirty="0">
              <a:solidFill>
                <a:schemeClr val="tx1"/>
              </a:solidFill>
            </a:endParaRPr>
          </a:p>
          <a:p>
            <a:pPr>
              <a:buFont typeface="Wingdings" panose="05000000000000000000" pitchFamily="2" charset="2"/>
              <a:buChar char="v"/>
            </a:pPr>
            <a:r>
              <a:rPr lang="pl-PL" dirty="0" err="1">
                <a:solidFill>
                  <a:schemeClr val="tx1"/>
                </a:solidFill>
              </a:rPr>
              <a:t>Book</a:t>
            </a:r>
            <a:r>
              <a:rPr lang="pl-PL" dirty="0">
                <a:solidFill>
                  <a:schemeClr val="tx1"/>
                </a:solidFill>
              </a:rPr>
              <a:t> </a:t>
            </a:r>
            <a:r>
              <a:rPr lang="pl-PL" dirty="0">
                <a:solidFill>
                  <a:schemeClr val="tx1"/>
                </a:solidFill>
                <a:hlinkClick r:id="rId8">
                  <a:extLst>
                    <a:ext uri="{A12FA001-AC4F-418D-AE19-62706E023703}">
                      <ahyp:hlinkClr xmlns:ahyp="http://schemas.microsoft.com/office/drawing/2018/hyperlinkcolor" val="tx"/>
                    </a:ext>
                  </a:extLst>
                </a:hlinkClick>
              </a:rPr>
              <a:t>„</a:t>
            </a:r>
            <a:r>
              <a:rPr lang="pl-PL" dirty="0" err="1">
                <a:solidFill>
                  <a:schemeClr val="tx1"/>
                </a:solidFill>
                <a:hlinkClick r:id="rId8">
                  <a:extLst>
                    <a:ext uri="{A12FA001-AC4F-418D-AE19-62706E023703}">
                      <ahyp:hlinkClr xmlns:ahyp="http://schemas.microsoft.com/office/drawing/2018/hyperlinkcolor" val="tx"/>
                    </a:ext>
                  </a:extLst>
                </a:hlinkClick>
              </a:rPr>
              <a:t>WebRTC</a:t>
            </a:r>
            <a:r>
              <a:rPr lang="pl-PL" dirty="0">
                <a:solidFill>
                  <a:schemeClr val="tx1"/>
                </a:solidFill>
                <a:hlinkClick r:id="rId8">
                  <a:extLst>
                    <a:ext uri="{A12FA001-AC4F-418D-AE19-62706E023703}">
                      <ahyp:hlinkClr xmlns:ahyp="http://schemas.microsoft.com/office/drawing/2018/hyperlinkcolor" val="tx"/>
                    </a:ext>
                  </a:extLst>
                </a:hlinkClick>
              </a:rPr>
              <a:t> For The </a:t>
            </a:r>
            <a:r>
              <a:rPr lang="pl-PL" dirty="0" err="1">
                <a:solidFill>
                  <a:schemeClr val="tx1"/>
                </a:solidFill>
                <a:hlinkClick r:id="rId8">
                  <a:extLst>
                    <a:ext uri="{A12FA001-AC4F-418D-AE19-62706E023703}">
                      <ahyp:hlinkClr xmlns:ahyp="http://schemas.microsoft.com/office/drawing/2018/hyperlinkcolor" val="tx"/>
                    </a:ext>
                  </a:extLst>
                </a:hlinkClick>
              </a:rPr>
              <a:t>Curious</a:t>
            </a:r>
            <a:r>
              <a:rPr lang="pl-PL" dirty="0">
                <a:solidFill>
                  <a:schemeClr val="tx1"/>
                </a:solidFill>
                <a:hlinkClick r:id="rId8">
                  <a:extLst>
                    <a:ext uri="{A12FA001-AC4F-418D-AE19-62706E023703}">
                      <ahyp:hlinkClr xmlns:ahyp="http://schemas.microsoft.com/office/drawing/2018/hyperlinkcolor" val="tx"/>
                    </a:ext>
                  </a:extLst>
                </a:hlinkClick>
              </a:rPr>
              <a:t>”</a:t>
            </a:r>
            <a:endParaRPr lang="pl-PL" dirty="0">
              <a:solidFill>
                <a:schemeClr val="tx1"/>
              </a:solidFill>
            </a:endParaRPr>
          </a:p>
          <a:p>
            <a:pPr>
              <a:buFont typeface="Wingdings" panose="05000000000000000000" pitchFamily="2" charset="2"/>
              <a:buChar char="v"/>
            </a:pPr>
            <a:endParaRPr lang="pl-PL" dirty="0">
              <a:solidFill>
                <a:schemeClr val="tx1"/>
              </a:solidFill>
            </a:endParaRPr>
          </a:p>
          <a:p>
            <a:pPr marL="0" indent="0">
              <a:buNone/>
            </a:pPr>
            <a:r>
              <a:rPr lang="pl-PL" dirty="0" err="1"/>
              <a:t>Feel</a:t>
            </a:r>
            <a:r>
              <a:rPr lang="pl-PL" dirty="0"/>
              <a:t> </a:t>
            </a:r>
            <a:r>
              <a:rPr lang="pl-PL" dirty="0" err="1"/>
              <a:t>free</a:t>
            </a:r>
            <a:r>
              <a:rPr lang="pl-PL" dirty="0"/>
              <a:t> to </a:t>
            </a:r>
            <a:r>
              <a:rPr lang="pl-PL" dirty="0" err="1"/>
              <a:t>reach</a:t>
            </a:r>
            <a:r>
              <a:rPr lang="pl-PL" dirty="0"/>
              <a:t> out to me for </a:t>
            </a:r>
            <a:r>
              <a:rPr lang="pl-PL" dirty="0" err="1"/>
              <a:t>more</a:t>
            </a:r>
            <a:r>
              <a:rPr lang="pl-PL" dirty="0"/>
              <a:t> </a:t>
            </a:r>
            <a:r>
              <a:rPr lang="pl-PL" dirty="0" err="1"/>
              <a:t>details</a:t>
            </a:r>
            <a:r>
              <a:rPr lang="pl-PL" dirty="0"/>
              <a:t>.</a:t>
            </a:r>
          </a:p>
          <a:p>
            <a:pPr marL="0" indent="0">
              <a:buNone/>
            </a:pPr>
            <a:r>
              <a:rPr lang="pl-PL" dirty="0"/>
              <a:t>Twitter: @</a:t>
            </a:r>
            <a:r>
              <a:rPr lang="pl-PL" dirty="0" err="1"/>
              <a:t>lukaszpyrzyk</a:t>
            </a:r>
            <a:br>
              <a:rPr lang="pl-PL" dirty="0"/>
            </a:br>
            <a:r>
              <a:rPr lang="pl-PL" dirty="0"/>
              <a:t>LinkedIn: https://www.linkedin.com/in/lukaszpyrzyk/</a:t>
            </a:r>
            <a:br>
              <a:rPr lang="pl-PL" dirty="0"/>
            </a:br>
            <a:r>
              <a:rPr lang="en-GB" dirty="0" err="1"/>
              <a:t>Em</a:t>
            </a:r>
            <a:r>
              <a:rPr lang="pl-PL" dirty="0" err="1"/>
              <a:t>ail</a:t>
            </a:r>
            <a:r>
              <a:rPr lang="pl-PL" dirty="0"/>
              <a:t>: </a:t>
            </a:r>
            <a:r>
              <a:rPr lang="pl-PL" dirty="0">
                <a:hlinkClick r:id="rId9"/>
              </a:rPr>
              <a:t>lukasz.pyrzyk@gmail.com</a:t>
            </a:r>
            <a:endParaRPr lang="pl-PL" dirty="0"/>
          </a:p>
          <a:p>
            <a:pPr marL="0" indent="0">
              <a:buNone/>
            </a:pPr>
            <a:br>
              <a:rPr lang="pl-PL" dirty="0"/>
            </a:br>
            <a:r>
              <a:rPr lang="pl-PL" dirty="0"/>
              <a:t>We </a:t>
            </a:r>
            <a:r>
              <a:rPr lang="pl-PL" dirty="0" err="1"/>
              <a:t>look</a:t>
            </a:r>
            <a:r>
              <a:rPr lang="pl-PL" dirty="0"/>
              <a:t> for </a:t>
            </a:r>
            <a:r>
              <a:rPr lang="pl-PL" dirty="0" err="1"/>
              <a:t>more</a:t>
            </a:r>
            <a:r>
              <a:rPr lang="pl-PL" dirty="0"/>
              <a:t> </a:t>
            </a:r>
            <a:r>
              <a:rPr lang="pl-PL" dirty="0" err="1"/>
              <a:t>developers</a:t>
            </a:r>
            <a:r>
              <a:rPr lang="pl-PL" dirty="0"/>
              <a:t>, https://www.sonova.com/en/jobs</a:t>
            </a:r>
          </a:p>
          <a:p>
            <a:pPr>
              <a:buFont typeface="Wingdings" panose="05000000000000000000" pitchFamily="2" charset="2"/>
              <a:buChar char="v"/>
            </a:pPr>
            <a:endParaRPr lang="pl-PL"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230566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r>
              <a:rPr lang="en-GB" dirty="0">
                <a:solidFill>
                  <a:schemeClr val="tx1"/>
                </a:solidFill>
              </a:rPr>
              <a:t>history</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85000" lnSpcReduction="20000"/>
          </a:bodyPr>
          <a:lstStyle/>
          <a:p>
            <a:pPr algn="just">
              <a:buFont typeface="Wingdings" panose="05000000000000000000" pitchFamily="2" charset="2"/>
              <a:buChar char="v"/>
            </a:pPr>
            <a:r>
              <a:rPr lang="en-GB" dirty="0">
                <a:solidFill>
                  <a:schemeClr val="tx1"/>
                </a:solidFill>
              </a:rPr>
              <a:t>In 2007 Google acquired a company called </a:t>
            </a:r>
            <a:r>
              <a:rPr lang="en-GB" dirty="0" err="1">
                <a:solidFill>
                  <a:schemeClr val="tx1"/>
                </a:solidFill>
              </a:rPr>
              <a:t>Marratech</a:t>
            </a:r>
            <a:r>
              <a:rPr lang="en-GB" dirty="0">
                <a:solidFill>
                  <a:schemeClr val="tx1"/>
                </a:solidFill>
              </a:rPr>
              <a:t>, a well-known producer of e-meetings software. </a:t>
            </a:r>
            <a:endParaRPr lang="pl-PL" dirty="0">
              <a:solidFill>
                <a:schemeClr val="tx1"/>
              </a:solidFill>
            </a:endParaRPr>
          </a:p>
          <a:p>
            <a:pPr algn="just">
              <a:buFont typeface="Wingdings" panose="05000000000000000000" pitchFamily="2" charset="2"/>
              <a:buChar char="v"/>
            </a:pPr>
            <a:r>
              <a:rPr lang="en-GB" dirty="0">
                <a:solidFill>
                  <a:schemeClr val="tx1"/>
                </a:solidFill>
              </a:rPr>
              <a:t>It was decided that the new team and technology will be used to add audio &amp; video chat to the Gmail</a:t>
            </a:r>
            <a:endParaRPr lang="pl-PL" dirty="0">
              <a:solidFill>
                <a:schemeClr val="tx1"/>
              </a:solidFill>
            </a:endParaRPr>
          </a:p>
          <a:p>
            <a:pPr algn="just">
              <a:buFont typeface="Wingdings" panose="05000000000000000000" pitchFamily="2" charset="2"/>
              <a:buChar char="v"/>
            </a:pPr>
            <a:r>
              <a:rPr lang="en-GB" dirty="0">
                <a:solidFill>
                  <a:schemeClr val="tx1"/>
                </a:solidFill>
              </a:rPr>
              <a:t>In 2010 Google acquired the company Global IP Solutions (GIPS). The company was best known for developing embedded software for real-time communication, components for VoIP, and videoconferencing, including high-quality codecs. </a:t>
            </a:r>
            <a:endParaRPr lang="pl-PL" dirty="0">
              <a:solidFill>
                <a:schemeClr val="tx1"/>
              </a:solidFill>
            </a:endParaRPr>
          </a:p>
          <a:p>
            <a:pPr algn="just">
              <a:buFont typeface="Wingdings" panose="05000000000000000000" pitchFamily="2" charset="2"/>
              <a:buChar char="v"/>
            </a:pPr>
            <a:r>
              <a:rPr lang="en-GB" dirty="0">
                <a:solidFill>
                  <a:schemeClr val="tx1"/>
                </a:solidFill>
              </a:rPr>
              <a:t>In May 2021 Google released an open-source project for real-time communication within a browser, known as WebRTC</a:t>
            </a:r>
            <a:endParaRPr lang="pl-PL" dirty="0">
              <a:solidFill>
                <a:schemeClr val="tx1"/>
              </a:solidFill>
            </a:endParaRPr>
          </a:p>
          <a:p>
            <a:pPr algn="just">
              <a:buFont typeface="Wingdings" panose="05000000000000000000" pitchFamily="2" charset="2"/>
              <a:buChar char="v"/>
            </a:pPr>
            <a:r>
              <a:rPr lang="en-GB" dirty="0">
                <a:solidFill>
                  <a:schemeClr val="tx1"/>
                </a:solidFill>
              </a:rPr>
              <a:t>During that time Google worked on standardizing relevant protocols and APIs in IETF and W3CIn 2011 W3C published the first draft of the specification</a:t>
            </a:r>
            <a:endParaRPr lang="pl-PL" dirty="0">
              <a:solidFill>
                <a:schemeClr val="tx1"/>
              </a:solidFill>
            </a:endParaRPr>
          </a:p>
          <a:p>
            <a:pPr algn="just">
              <a:buFont typeface="Wingdings" panose="05000000000000000000" pitchFamily="2" charset="2"/>
              <a:buChar char="v"/>
            </a:pPr>
            <a:r>
              <a:rPr lang="en-GB" dirty="0">
                <a:solidFill>
                  <a:schemeClr val="tx1"/>
                </a:solidFill>
              </a:rPr>
              <a:t>In November 2017, the WebRTC 1.0 specification transitioned from Working Draft to a Candidate Recommendation</a:t>
            </a:r>
            <a:endParaRPr lang="pl-PL" dirty="0">
              <a:solidFill>
                <a:schemeClr val="tx1"/>
              </a:solidFill>
            </a:endParaRPr>
          </a:p>
          <a:p>
            <a:pPr algn="just">
              <a:buFont typeface="Wingdings" panose="05000000000000000000" pitchFamily="2" charset="2"/>
              <a:buChar char="v"/>
            </a:pPr>
            <a:r>
              <a:rPr lang="en-GB" dirty="0">
                <a:solidFill>
                  <a:schemeClr val="tx1"/>
                </a:solidFill>
              </a:rPr>
              <a:t>In January 2021, the WebRTC 1.0 specification transitioned from Candidate Recommendation to Recommendation. It means that the standard is now approved by the W3C, indicating its readiness for deployment to the public</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12004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API</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dirty="0" err="1"/>
              <a:t>getUserMedia</a:t>
            </a:r>
            <a:r>
              <a:rPr lang="en-GB" dirty="0"/>
              <a:t> - used to get access to the camera and the microphone connected to the user device (user computer, smartphone, etc.) from the browser. When</a:t>
            </a:r>
            <a:r>
              <a:rPr lang="en-GB" b="1" dirty="0"/>
              <a:t> </a:t>
            </a:r>
            <a:r>
              <a:rPr lang="en-GB" b="1" dirty="0" err="1"/>
              <a:t>getUserMedia</a:t>
            </a:r>
            <a:r>
              <a:rPr lang="en-GB" b="1" dirty="0"/>
              <a:t>()</a:t>
            </a:r>
            <a:r>
              <a:rPr lang="en-GB" dirty="0"/>
              <a:t> is invoked, the browser asks for permission from the user to use the media inputs (camera or microphone or both) connected to the user's device</a:t>
            </a:r>
          </a:p>
          <a:p>
            <a:pPr algn="just">
              <a:buFont typeface="Wingdings" panose="05000000000000000000" pitchFamily="2" charset="2"/>
              <a:buChar char="v"/>
            </a:pPr>
            <a:r>
              <a:rPr lang="en-GB" dirty="0" err="1"/>
              <a:t>RTCPeerConnection</a:t>
            </a:r>
            <a:r>
              <a:rPr lang="en-GB" dirty="0"/>
              <a:t> - enabled audio/video communication between peers. It performs code handling, communication, security, and bandwidth management</a:t>
            </a:r>
          </a:p>
          <a:p>
            <a:pPr algn="just">
              <a:buFont typeface="Wingdings" panose="05000000000000000000" pitchFamily="2" charset="2"/>
              <a:buChar char="v"/>
            </a:pPr>
            <a:r>
              <a:rPr lang="en-GB" dirty="0" err="1"/>
              <a:t>RTCDataChannel</a:t>
            </a:r>
            <a:r>
              <a:rPr lang="en-GB" dirty="0"/>
              <a:t> – allows bidirectional communication between the peers</a:t>
            </a:r>
          </a:p>
          <a:p>
            <a:pPr algn="just">
              <a:buFont typeface="Wingdings" panose="05000000000000000000" pitchFamily="2" charset="2"/>
              <a:buChar char="v"/>
            </a:pPr>
            <a:r>
              <a:rPr lang="en-GB" dirty="0" err="1"/>
              <a:t>getStats</a:t>
            </a:r>
            <a:r>
              <a:rPr lang="en-GB" dirty="0"/>
              <a:t> – returns statistics about the WebRTC connection</a:t>
            </a:r>
          </a:p>
          <a:p>
            <a:pPr algn="just"/>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612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Signalling</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6700520" cy="4023360"/>
          </a:xfrm>
        </p:spPr>
        <p:txBody>
          <a:bodyPr>
            <a:normAutofit/>
          </a:bodyPr>
          <a:lstStyle/>
          <a:p>
            <a:pPr algn="just">
              <a:buFont typeface="Wingdings" panose="05000000000000000000" pitchFamily="2" charset="2"/>
              <a:buChar char="v"/>
            </a:pPr>
            <a:r>
              <a:rPr lang="en-GB" dirty="0"/>
              <a:t>When we create a WebRTC agent, it knows nothing about the other peers. It has no idea who it is going to connect with or what they are going to send. A </a:t>
            </a:r>
            <a:r>
              <a:rPr lang="en-GB" dirty="0" err="1"/>
              <a:t>signaling</a:t>
            </a:r>
            <a:r>
              <a:rPr lang="en-GB" dirty="0"/>
              <a:t> functionality performs a call bootstrapping. It is a centralized place that allows peers to exchange messages and „get familiar” with each other</a:t>
            </a:r>
            <a:endParaRPr lang="pl-PL" dirty="0"/>
          </a:p>
          <a:p>
            <a:pPr algn="just">
              <a:buFont typeface="Wingdings" panose="05000000000000000000" pitchFamily="2" charset="2"/>
              <a:buChar char="v"/>
            </a:pPr>
            <a:r>
              <a:rPr lang="en-GB" dirty="0" err="1"/>
              <a:t>Signaling</a:t>
            </a:r>
            <a:r>
              <a:rPr lang="en-GB" dirty="0"/>
              <a:t> messages are just structured text messages. WebRTC agent doesn’t care how they are transported. </a:t>
            </a:r>
            <a:endParaRPr lang="pl-PL" dirty="0"/>
          </a:p>
          <a:p>
            <a:pPr algn="just">
              <a:buFont typeface="Wingdings" panose="05000000000000000000" pitchFamily="2" charset="2"/>
              <a:buChar char="v"/>
            </a:pPr>
            <a:r>
              <a:rPr lang="en-GB" dirty="0"/>
              <a:t>They are commonly shared via </a:t>
            </a:r>
            <a:r>
              <a:rPr lang="en-GB" dirty="0" err="1"/>
              <a:t>Websockets</a:t>
            </a:r>
            <a:r>
              <a:rPr lang="en-GB" dirty="0"/>
              <a:t>, but that is not a requirement. They can be sent even via email or post pigeon.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8" name="Obraz 7">
            <a:extLst>
              <a:ext uri="{FF2B5EF4-FFF2-40B4-BE49-F238E27FC236}">
                <a16:creationId xmlns:a16="http://schemas.microsoft.com/office/drawing/2014/main" id="{E4B6F830-BD70-4120-A78F-0492644DC44B}"/>
              </a:ext>
            </a:extLst>
          </p:cNvPr>
          <p:cNvPicPr>
            <a:picLocks noChangeAspect="1"/>
          </p:cNvPicPr>
          <p:nvPr/>
        </p:nvPicPr>
        <p:blipFill>
          <a:blip r:embed="rId2"/>
          <a:stretch>
            <a:fillRect/>
          </a:stretch>
        </p:blipFill>
        <p:spPr>
          <a:xfrm>
            <a:off x="8458708" y="1737359"/>
            <a:ext cx="3301492" cy="4411601"/>
          </a:xfrm>
          <a:prstGeom prst="rect">
            <a:avLst/>
          </a:prstGeom>
        </p:spPr>
      </p:pic>
    </p:spTree>
    <p:extLst>
      <p:ext uri="{BB962C8B-B14F-4D97-AF65-F5344CB8AC3E}">
        <p14:creationId xmlns:p14="http://schemas.microsoft.com/office/powerpoint/2010/main" val="652250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The </a:t>
            </a:r>
            <a:r>
              <a:rPr lang="pl-PL" dirty="0" err="1">
                <a:solidFill>
                  <a:schemeClr val="tx1"/>
                </a:solidFill>
              </a:rPr>
              <a:t>message</a:t>
            </a:r>
            <a:r>
              <a:rPr lang="pl-PL" dirty="0">
                <a:solidFill>
                  <a:schemeClr val="tx1"/>
                </a:solidFill>
              </a:rPr>
              <a:t> format - 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WebRTC uses Session Description Protocol (SDP). With this protocol, all WebRTC agents have all information required to establish a valid connection</a:t>
            </a:r>
          </a:p>
          <a:p>
            <a:pPr algn="just">
              <a:buFont typeface="Wingdings" panose="05000000000000000000" pitchFamily="2" charset="2"/>
              <a:buChar char="v"/>
            </a:pPr>
            <a:r>
              <a:rPr lang="en-GB" dirty="0"/>
              <a:t>The protocol is not specific to WebRTC. SDP specification in fact was released long before WebRTC, in 1998. It is described in </a:t>
            </a:r>
            <a:r>
              <a:rPr lang="en-GB" dirty="0">
                <a:hlinkClick r:id="rId2"/>
              </a:rPr>
              <a:t>RFC 4566</a:t>
            </a:r>
            <a:endParaRPr lang="en-GB" dirty="0"/>
          </a:p>
          <a:p>
            <a:pPr algn="just">
              <a:buFont typeface="Wingdings" panose="05000000000000000000" pitchFamily="2" charset="2"/>
              <a:buChar char="v"/>
            </a:pPr>
            <a:r>
              <a:rPr lang="en-GB" dirty="0"/>
              <a:t>WebRTC uses only a subset of the SDP format</a:t>
            </a:r>
          </a:p>
          <a:p>
            <a:pPr algn="just">
              <a:buFont typeface="Wingdings" panose="05000000000000000000" pitchFamily="2" charset="2"/>
              <a:buChar char="v"/>
            </a:pPr>
            <a:r>
              <a:rPr lang="en-GB" dirty="0" err="1"/>
              <a:t>vThe</a:t>
            </a:r>
            <a:r>
              <a:rPr lang="en-GB" dirty="0"/>
              <a:t> protocol itself is simple to read, however, the complexity comes from understanding all values that WebRTC populates it with.</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8218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buFont typeface="Wingdings" panose="05000000000000000000" pitchFamily="2" charset="2"/>
              <a:buChar char="v"/>
            </a:pPr>
            <a:r>
              <a:rPr lang="pl-PL" dirty="0"/>
              <a:t>It </a:t>
            </a:r>
            <a:r>
              <a:rPr lang="pl-PL" dirty="0" err="1"/>
              <a:t>is</a:t>
            </a:r>
            <a:r>
              <a:rPr lang="pl-PL" dirty="0"/>
              <a:t> a </a:t>
            </a:r>
            <a:r>
              <a:rPr lang="pl-PL" dirty="0" err="1"/>
              <a:t>protocol</a:t>
            </a:r>
            <a:r>
              <a:rPr lang="pl-PL" dirty="0"/>
              <a:t> </a:t>
            </a:r>
            <a:r>
              <a:rPr lang="pl-PL" dirty="0" err="1"/>
              <a:t>based</a:t>
            </a:r>
            <a:r>
              <a:rPr lang="pl-PL" dirty="0"/>
              <a:t> on </a:t>
            </a:r>
            <a:r>
              <a:rPr lang="pl-PL" dirty="0" err="1"/>
              <a:t>key</a:t>
            </a:r>
            <a:r>
              <a:rPr lang="pl-PL" dirty="0"/>
              <a:t>/</a:t>
            </a:r>
            <a:r>
              <a:rPr lang="pl-PL" dirty="0" err="1"/>
              <a:t>value</a:t>
            </a:r>
            <a:r>
              <a:rPr lang="pl-PL" dirty="0"/>
              <a:t> </a:t>
            </a:r>
            <a:r>
              <a:rPr lang="pl-PL" dirty="0" err="1"/>
              <a:t>pairs</a:t>
            </a:r>
            <a:r>
              <a:rPr lang="pl-PL" dirty="0"/>
              <a:t>, with a </a:t>
            </a:r>
            <a:r>
              <a:rPr lang="pl-PL" dirty="0" err="1"/>
              <a:t>newline</a:t>
            </a:r>
            <a:r>
              <a:rPr lang="pl-PL" dirty="0"/>
              <a:t> </a:t>
            </a:r>
            <a:r>
              <a:rPr lang="pl-PL" dirty="0" err="1"/>
              <a:t>after</a:t>
            </a:r>
            <a:r>
              <a:rPr lang="pl-PL" dirty="0"/>
              <a:t> </a:t>
            </a:r>
            <a:r>
              <a:rPr lang="pl-PL" dirty="0" err="1"/>
              <a:t>each</a:t>
            </a:r>
            <a:r>
              <a:rPr lang="pl-PL" dirty="0"/>
              <a:t> </a:t>
            </a:r>
            <a:r>
              <a:rPr lang="pl-PL" dirty="0" err="1"/>
              <a:t>value</a:t>
            </a:r>
            <a:endParaRPr lang="pl-PL" dirty="0"/>
          </a:p>
          <a:p>
            <a:pPr>
              <a:buFont typeface="Wingdings" panose="05000000000000000000" pitchFamily="2" charset="2"/>
              <a:buChar char="v"/>
            </a:pPr>
            <a:r>
              <a:rPr lang="pl-PL" dirty="0"/>
              <a:t>It </a:t>
            </a:r>
            <a:r>
              <a:rPr lang="pl-PL" dirty="0" err="1"/>
              <a:t>is</a:t>
            </a:r>
            <a:r>
              <a:rPr lang="pl-PL" dirty="0"/>
              <a:t> </a:t>
            </a:r>
            <a:r>
              <a:rPr lang="pl-PL" dirty="0" err="1"/>
              <a:t>similar</a:t>
            </a:r>
            <a:r>
              <a:rPr lang="pl-PL" dirty="0"/>
              <a:t> to the </a:t>
            </a:r>
            <a:r>
              <a:rPr lang="pl-PL" dirty="0" err="1"/>
              <a:t>well-known</a:t>
            </a:r>
            <a:r>
              <a:rPr lang="pl-PL" dirty="0"/>
              <a:t> INI file</a:t>
            </a:r>
          </a:p>
          <a:p>
            <a:pPr>
              <a:buFont typeface="Wingdings" panose="05000000000000000000" pitchFamily="2" charset="2"/>
              <a:buChar char="v"/>
            </a:pPr>
            <a:r>
              <a:rPr lang="pl-PL" dirty="0"/>
              <a:t>A single SDP </a:t>
            </a:r>
            <a:r>
              <a:rPr lang="pl-PL" dirty="0" err="1"/>
              <a:t>message</a:t>
            </a:r>
            <a:r>
              <a:rPr lang="pl-PL" dirty="0"/>
              <a:t> </a:t>
            </a:r>
            <a:r>
              <a:rPr lang="pl-PL" dirty="0" err="1"/>
              <a:t>contains</a:t>
            </a:r>
            <a:r>
              <a:rPr lang="pl-PL" dirty="0"/>
              <a:t> zero </a:t>
            </a:r>
            <a:r>
              <a:rPr lang="pl-PL" dirty="0" err="1"/>
              <a:t>or</a:t>
            </a:r>
            <a:r>
              <a:rPr lang="pl-PL" dirty="0"/>
              <a:t> </a:t>
            </a:r>
            <a:r>
              <a:rPr lang="pl-PL" dirty="0" err="1"/>
              <a:t>more</a:t>
            </a:r>
            <a:r>
              <a:rPr lang="pl-PL" dirty="0"/>
              <a:t> Media </a:t>
            </a:r>
            <a:r>
              <a:rPr lang="pl-PL" dirty="0" err="1"/>
              <a:t>Descriptors</a:t>
            </a:r>
            <a:r>
              <a:rPr lang="pl-PL" dirty="0"/>
              <a:t>. Media </a:t>
            </a:r>
            <a:r>
              <a:rPr lang="pl-PL" dirty="0" err="1"/>
              <a:t>Descriptor</a:t>
            </a:r>
            <a:r>
              <a:rPr lang="pl-PL" dirty="0"/>
              <a:t> </a:t>
            </a:r>
            <a:r>
              <a:rPr lang="pl-PL" dirty="0" err="1"/>
              <a:t>usually</a:t>
            </a:r>
            <a:r>
              <a:rPr lang="pl-PL" dirty="0"/>
              <a:t> </a:t>
            </a:r>
            <a:r>
              <a:rPr lang="pl-PL" dirty="0" err="1"/>
              <a:t>maps</a:t>
            </a:r>
            <a:r>
              <a:rPr lang="pl-PL" dirty="0"/>
              <a:t> a single </a:t>
            </a:r>
            <a:r>
              <a:rPr lang="pl-PL" dirty="0" err="1"/>
              <a:t>stream</a:t>
            </a:r>
            <a:r>
              <a:rPr lang="pl-PL" dirty="0"/>
              <a:t> of data. </a:t>
            </a:r>
            <a:r>
              <a:rPr lang="pl-PL" dirty="0" err="1"/>
              <a:t>So</a:t>
            </a:r>
            <a:r>
              <a:rPr lang="pl-PL" dirty="0"/>
              <a:t> </a:t>
            </a:r>
            <a:r>
              <a:rPr lang="pl-PL" dirty="0" err="1"/>
              <a:t>if</a:t>
            </a:r>
            <a:r>
              <a:rPr lang="pl-PL" dirty="0"/>
              <a:t> we want to </a:t>
            </a:r>
            <a:r>
              <a:rPr lang="pl-PL" dirty="0" err="1"/>
              <a:t>describe</a:t>
            </a:r>
            <a:r>
              <a:rPr lang="pl-PL" dirty="0"/>
              <a:t> 2 video </a:t>
            </a:r>
            <a:r>
              <a:rPr lang="pl-PL" dirty="0" err="1"/>
              <a:t>streams</a:t>
            </a:r>
            <a:r>
              <a:rPr lang="pl-PL" dirty="0"/>
              <a:t> and 2 audio </a:t>
            </a:r>
            <a:r>
              <a:rPr lang="pl-PL" dirty="0" err="1"/>
              <a:t>streams</a:t>
            </a:r>
            <a:r>
              <a:rPr lang="pl-PL" dirty="0"/>
              <a:t>, SDP </a:t>
            </a:r>
            <a:r>
              <a:rPr lang="pl-PL" dirty="0" err="1"/>
              <a:t>would</a:t>
            </a:r>
            <a:r>
              <a:rPr lang="pl-PL" dirty="0"/>
              <a:t> </a:t>
            </a:r>
            <a:r>
              <a:rPr lang="pl-PL" dirty="0" err="1"/>
              <a:t>have</a:t>
            </a:r>
            <a:r>
              <a:rPr lang="pl-PL" dirty="0"/>
              <a:t> 4 Media </a:t>
            </a:r>
            <a:r>
              <a:rPr lang="pl-PL" dirty="0" err="1"/>
              <a:t>Descriptors</a:t>
            </a:r>
            <a:r>
              <a:rPr lang="pl-PL" dirty="0"/>
              <a:t>.</a:t>
            </a:r>
          </a:p>
          <a:p>
            <a:pPr>
              <a:buFont typeface="Wingdings" panose="05000000000000000000" pitchFamily="2" charset="2"/>
              <a:buChar char="v"/>
            </a:pPr>
            <a:r>
              <a:rPr lang="en-GB" dirty="0"/>
              <a:t>Every line in a </a:t>
            </a:r>
            <a:r>
              <a:rPr lang="pl-PL" dirty="0"/>
              <a:t>SDP</a:t>
            </a:r>
            <a:r>
              <a:rPr lang="en-GB" dirty="0"/>
              <a:t> will start with a single character, this is your key. It will then be followed by an equal sign. Everything after that equal sign is the value. After the value is complete, </a:t>
            </a:r>
            <a:r>
              <a:rPr lang="pl-PL" dirty="0"/>
              <a:t>we</a:t>
            </a:r>
            <a:r>
              <a:rPr lang="en-GB" dirty="0"/>
              <a:t> will have a newline</a:t>
            </a:r>
            <a:endParaRPr lang="pl-PL" dirty="0"/>
          </a:p>
          <a:p>
            <a:pPr>
              <a:buFont typeface="Wingdings" panose="05000000000000000000" pitchFamily="2" charset="2"/>
              <a:buChar char="v"/>
            </a:pPr>
            <a:r>
              <a:rPr lang="en-GB" dirty="0"/>
              <a:t>The Session Description Protocol defines all the keys that are valid. You can only use letters for keys as defined in the protocol.</a:t>
            </a:r>
            <a:endParaRPr lang="pl-PL" dirty="0"/>
          </a:p>
          <a:p>
            <a:pPr>
              <a:buFont typeface="Wingdings" panose="05000000000000000000" pitchFamily="2" charset="2"/>
              <a:buChar char="v"/>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653867372"/>
      </p:ext>
    </p:extLst>
  </p:cSld>
  <p:clrMapOvr>
    <a:masterClrMapping/>
  </p:clrMapOvr>
</p:sld>
</file>

<file path=ppt/theme/theme1.xml><?xml version="1.0" encoding="utf-8"?>
<a:theme xmlns:a="http://schemas.openxmlformats.org/drawingml/2006/main" name="Retrospekcja">
  <a:themeElements>
    <a:clrScheme name="Retrospekc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kcj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cj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1750</TotalTime>
  <Words>4607</Words>
  <Application>Microsoft Office PowerPoint</Application>
  <PresentationFormat>Panoramiczny</PresentationFormat>
  <Paragraphs>331</Paragraphs>
  <Slides>44</Slides>
  <Notes>0</Notes>
  <HiddenSlides>0</HiddenSlides>
  <MMClips>0</MMClips>
  <ScaleCrop>false</ScaleCrop>
  <HeadingPairs>
    <vt:vector size="6" baseType="variant">
      <vt:variant>
        <vt:lpstr>Używane czcionki</vt:lpstr>
      </vt:variant>
      <vt:variant>
        <vt:i4>5</vt:i4>
      </vt:variant>
      <vt:variant>
        <vt:lpstr>Motyw</vt:lpstr>
      </vt:variant>
      <vt:variant>
        <vt:i4>1</vt:i4>
      </vt:variant>
      <vt:variant>
        <vt:lpstr>Tytuły slajdów</vt:lpstr>
      </vt:variant>
      <vt:variant>
        <vt:i4>44</vt:i4>
      </vt:variant>
    </vt:vector>
  </HeadingPairs>
  <TitlesOfParts>
    <vt:vector size="50" baseType="lpstr">
      <vt:lpstr>Arial</vt:lpstr>
      <vt:lpstr>Calibri</vt:lpstr>
      <vt:lpstr>Calibri Light</vt:lpstr>
      <vt:lpstr>Times New Roman</vt:lpstr>
      <vt:lpstr>Wingdings</vt:lpstr>
      <vt:lpstr>Retrospekcja</vt:lpstr>
      <vt:lpstr>Prezentacja programu PowerPoint</vt:lpstr>
      <vt:lpstr>About me</vt:lpstr>
      <vt:lpstr>Agenda</vt:lpstr>
      <vt:lpstr>WebRTC </vt:lpstr>
      <vt:lpstr>WebRTC history </vt:lpstr>
      <vt:lpstr>API</vt:lpstr>
      <vt:lpstr>Signalling</vt:lpstr>
      <vt:lpstr>The message format - SDP</vt:lpstr>
      <vt:lpstr>SDP</vt:lpstr>
      <vt:lpstr>SDP</vt:lpstr>
      <vt:lpstr>SDP</vt:lpstr>
      <vt:lpstr>SDP</vt:lpstr>
      <vt:lpstr>SDP – media descriptors</vt:lpstr>
      <vt:lpstr>SDP – almost full picture</vt:lpstr>
      <vt:lpstr>SDP – other keys</vt:lpstr>
      <vt:lpstr>P2P</vt:lpstr>
      <vt:lpstr>P2P – how it works?</vt:lpstr>
      <vt:lpstr>P2P – challanges</vt:lpstr>
      <vt:lpstr>P2P – different networks</vt:lpstr>
      <vt:lpstr>NAT for the resque</vt:lpstr>
      <vt:lpstr>NAT mapping creation behaviors</vt:lpstr>
      <vt:lpstr>NAT mapping filtering behaviors</vt:lpstr>
      <vt:lpstr>NAT mapping lifetime</vt:lpstr>
      <vt:lpstr>NAT for WebRTC</vt:lpstr>
      <vt:lpstr>Prezentacja programu PowerPoint</vt:lpstr>
      <vt:lpstr>ICE</vt:lpstr>
      <vt:lpstr>STUN</vt:lpstr>
      <vt:lpstr>STUN is not enough</vt:lpstr>
      <vt:lpstr>TURN</vt:lpstr>
      <vt:lpstr>TURN</vt:lpstr>
      <vt:lpstr>TURN</vt:lpstr>
      <vt:lpstr>Candidates</vt:lpstr>
      <vt:lpstr>Candidates</vt:lpstr>
      <vt:lpstr>Demo</vt:lpstr>
      <vt:lpstr>Demo</vt:lpstr>
      <vt:lpstr>Prezentacja programu PowerPoint</vt:lpstr>
      <vt:lpstr>Prezentacja programu PowerPoint</vt:lpstr>
      <vt:lpstr>Prezentacja programu PowerPoint</vt:lpstr>
      <vt:lpstr>Enterprise solutions</vt:lpstr>
      <vt:lpstr>War story 1 – Same servers</vt:lpstr>
      <vt:lpstr>War story 2 – DNS of the servers</vt:lpstr>
      <vt:lpstr>War story 3 – Better architecture</vt:lpstr>
      <vt:lpstr>Other funny facts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 with .NET </dc:title>
  <dc:creator>Pyrzyk Łukasz</dc:creator>
  <cp:lastModifiedBy>Pyrzyk Łukasz</cp:lastModifiedBy>
  <cp:revision>132</cp:revision>
  <dcterms:created xsi:type="dcterms:W3CDTF">2022-11-01T11:43:18Z</dcterms:created>
  <dcterms:modified xsi:type="dcterms:W3CDTF">2022-11-07T06:46:40Z</dcterms:modified>
</cp:coreProperties>
</file>

<file path=docProps/thumbnail.jpeg>
</file>